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47"/>
  </p:notesMasterIdLst>
  <p:sldIdLst>
    <p:sldId id="256" r:id="rId2"/>
    <p:sldId id="361" r:id="rId3"/>
    <p:sldId id="539" r:id="rId4"/>
    <p:sldId id="538" r:id="rId5"/>
    <p:sldId id="1592" r:id="rId6"/>
    <p:sldId id="540" r:id="rId7"/>
    <p:sldId id="964" r:id="rId8"/>
    <p:sldId id="369" r:id="rId9"/>
    <p:sldId id="1596" r:id="rId10"/>
    <p:sldId id="1599" r:id="rId11"/>
    <p:sldId id="1600" r:id="rId12"/>
    <p:sldId id="1601" r:id="rId13"/>
    <p:sldId id="1602" r:id="rId14"/>
    <p:sldId id="1611" r:id="rId15"/>
    <p:sldId id="1612" r:id="rId16"/>
    <p:sldId id="1613" r:id="rId17"/>
    <p:sldId id="1609" r:id="rId18"/>
    <p:sldId id="1591" r:id="rId19"/>
    <p:sldId id="1206" r:id="rId20"/>
    <p:sldId id="924" r:id="rId21"/>
    <p:sldId id="502" r:id="rId22"/>
    <p:sldId id="1314" r:id="rId23"/>
    <p:sldId id="1618" r:id="rId24"/>
    <p:sldId id="1620" r:id="rId25"/>
    <p:sldId id="1622" r:id="rId26"/>
    <p:sldId id="1619" r:id="rId27"/>
    <p:sldId id="503" r:id="rId28"/>
    <p:sldId id="1199" r:id="rId29"/>
    <p:sldId id="1084" r:id="rId30"/>
    <p:sldId id="1626" r:id="rId31"/>
    <p:sldId id="1624" r:id="rId32"/>
    <p:sldId id="1122" r:id="rId33"/>
    <p:sldId id="1623" r:id="rId34"/>
    <p:sldId id="929" r:id="rId35"/>
    <p:sldId id="943" r:id="rId36"/>
    <p:sldId id="944" r:id="rId37"/>
    <p:sldId id="945" r:id="rId38"/>
    <p:sldId id="947" r:id="rId39"/>
    <p:sldId id="1627" r:id="rId40"/>
    <p:sldId id="949" r:id="rId41"/>
    <p:sldId id="424" r:id="rId42"/>
    <p:sldId id="951" r:id="rId43"/>
    <p:sldId id="952" r:id="rId44"/>
    <p:sldId id="422" r:id="rId45"/>
    <p:sldId id="954" r:id="rId46"/>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9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HEIDINGER" initials="" lastIdx="5" clrIdx="0"/>
  <p:cmAuthor id="1" name="WILLIAM STRAKA" initials="" lastIdx="5" clrIdx="1"/>
  <p:cmAuthor id="2" name="Istvan Laszlo" initials="" lastIdx="0" clrIdx="2"/>
  <p:cmAuthor id="3" name="Hye-Yun Kim" initials="HK" lastIdx="1" clrIdx="3">
    <p:extLst>
      <p:ext uri="{19B8F6BF-5375-455C-9EA6-DF929625EA0E}">
        <p15:presenceInfo xmlns:p15="http://schemas.microsoft.com/office/powerpoint/2012/main" userId="S-1-5-21-3006950946-1794026527-731168022-12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7E7"/>
    <a:srgbClr val="E8ECF4"/>
    <a:srgbClr val="ADAFB3"/>
    <a:srgbClr val="A1A5AD"/>
    <a:srgbClr val="F2F2F2"/>
    <a:srgbClr val="D9D9D9"/>
    <a:srgbClr val="A6A6A6"/>
    <a:srgbClr val="937DEF"/>
    <a:srgbClr val="4F81BD"/>
    <a:srgbClr val="617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C103E9-34DA-44BB-98E6-2290BE24BCFF}">
  <a:tblStyle styleId="{F9C103E9-34DA-44BB-98E6-2290BE24BCFF}"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EF39A4-3B55-471D-9E2F-5EDBCC4E9E3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D581AED4-AC8C-4BF9-BF54-93E1DEDC6E0E}" styleName="Table_2">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70F47C-D8E7-4EC8-BBA5-23F8C8E1780F}" styleName="Table_3">
    <a:wholeTbl>
      <a:tcTxStyle>
        <a:font>
          <a:latin typeface="Arial"/>
          <a:ea typeface="Arial"/>
          <a:cs typeface="Arial"/>
        </a:font>
        <a:schemeClr val="tx1"/>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540B48-E21A-49F2-B2EA-D80C7953BA77}" styleName="Table_4">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DA869AD-AC64-4E45-B35F-26F21F98B5B5}" styleName="Table_5">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b="off" i="off"/>
      <a:tcStyle>
        <a:tcBdr/>
      </a:tcStyle>
    </a:neCell>
    <a:nwCell>
      <a:tcTxStyle b="off" i="off"/>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2" autoAdjust="0"/>
    <p:restoredTop sz="89831" autoAdjust="0"/>
  </p:normalViewPr>
  <p:slideViewPr>
    <p:cSldViewPr snapToGrid="0">
      <p:cViewPr varScale="1">
        <p:scale>
          <a:sx n="71" d="100"/>
          <a:sy n="71" d="100"/>
        </p:scale>
        <p:origin x="822" y="72"/>
      </p:cViewPr>
      <p:guideLst>
        <p:guide orient="horz" pos="792"/>
        <p:guide pos="2880"/>
      </p:guideLst>
    </p:cSldViewPr>
  </p:slideViewPr>
  <p:notesTextViewPr>
    <p:cViewPr>
      <p:scale>
        <a:sx n="3" d="2"/>
        <a:sy n="3" d="2"/>
      </p:scale>
      <p:origin x="0" y="0"/>
    </p:cViewPr>
  </p:notesTextViewPr>
  <p:sorterViewPr>
    <p:cViewPr>
      <p:scale>
        <a:sx n="100" d="100"/>
        <a:sy n="100" d="100"/>
      </p:scale>
      <p:origin x="0" y="-25668"/>
    </p:cViewPr>
  </p:sorterViewPr>
  <p:notesViewPr>
    <p:cSldViewPr snapToGrid="0">
      <p:cViewPr varScale="1">
        <p:scale>
          <a:sx n="82" d="100"/>
          <a:sy n="82" d="100"/>
        </p:scale>
        <p:origin x="315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13839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86" name="Shape 386"/>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1</a:t>
            </a:fld>
            <a:endParaRPr/>
          </a:p>
        </p:txBody>
      </p:sp>
    </p:spTree>
    <p:extLst>
      <p:ext uri="{BB962C8B-B14F-4D97-AF65-F5344CB8AC3E}">
        <p14:creationId xmlns:p14="http://schemas.microsoft.com/office/powerpoint/2010/main" val="347026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291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30" name="Shape 63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250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69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dirty="0"/>
          </a:p>
        </p:txBody>
      </p:sp>
      <p:sp>
        <p:nvSpPr>
          <p:cNvPr id="130" name="Shape 13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13</a:t>
            </a:fld>
            <a:endParaRPr lang="en-US"/>
          </a:p>
        </p:txBody>
      </p:sp>
    </p:spTree>
    <p:extLst>
      <p:ext uri="{BB962C8B-B14F-4D97-AF65-F5344CB8AC3E}">
        <p14:creationId xmlns:p14="http://schemas.microsoft.com/office/powerpoint/2010/main" val="1389665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86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586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970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522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9155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dirty="0"/>
          </a:p>
        </p:txBody>
      </p:sp>
      <p:sp>
        <p:nvSpPr>
          <p:cNvPr id="130" name="Shape 13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20</a:t>
            </a:fld>
            <a:endParaRPr lang="en-US"/>
          </a:p>
        </p:txBody>
      </p:sp>
    </p:spTree>
    <p:extLst>
      <p:ext uri="{BB962C8B-B14F-4D97-AF65-F5344CB8AC3E}">
        <p14:creationId xmlns:p14="http://schemas.microsoft.com/office/powerpoint/2010/main" val="204240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97" name="Shape 397"/>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1046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2531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738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1084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5923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7711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1609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27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05557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28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62795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29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1445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30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2303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8753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99611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89211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76496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33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005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303C173-D336-4429-BE64-F6CFCEA9010A}" type="slidenum">
              <a:rPr kumimoji="0" lang="en-US" sz="1400"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2160113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latin typeface="Calibri"/>
              </a:rPr>
              <a:pPr/>
              <a:t>40</a:t>
            </a:fld>
            <a:endParaRPr lang="en-US" dirty="0">
              <a:solidFill>
                <a:prstClr val="black"/>
              </a:solidFill>
              <a:latin typeface="Calibri"/>
            </a:endParaRPr>
          </a:p>
        </p:txBody>
      </p:sp>
    </p:spTree>
    <p:extLst>
      <p:ext uri="{BB962C8B-B14F-4D97-AF65-F5344CB8AC3E}">
        <p14:creationId xmlns:p14="http://schemas.microsoft.com/office/powerpoint/2010/main" val="3850298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30" name="Shape 63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166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eaLnBrk="1" fontAlgn="ctr" latinLnBrk="0" hangingPunct="1"/>
            <a:r>
              <a:rPr lang="en-US" sz="1200" b="0" i="0" u="none" strike="noStrike" kern="1200" cap="none" dirty="0">
                <a:solidFill>
                  <a:schemeClr val="dk1"/>
                </a:solidFill>
                <a:effectLst/>
                <a:latin typeface="Calibri"/>
                <a:ea typeface="Calibri"/>
                <a:cs typeface="Calibri"/>
                <a:sym typeface="Calibri"/>
              </a:rPr>
              <a:t>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9958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770" name="Shape 7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098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2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244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541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010391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891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4" name="Shape 4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b="0" dirty="0"/>
          </a:p>
        </p:txBody>
      </p:sp>
      <p:sp>
        <p:nvSpPr>
          <p:cNvPr id="485" name="Shape 4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63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dirty="0"/>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527048" y="91440"/>
            <a:ext cx="6007608" cy="914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1" i="0" u="none" strike="noStrike" cap="none">
                <a:solidFill>
                  <a:schemeClr val="bg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dirty="0"/>
          </a:p>
        </p:txBody>
      </p:sp>
      <p:sp>
        <p:nvSpPr>
          <p:cNvPr id="24" name="Shape 24"/>
          <p:cNvSpPr txBox="1">
            <a:spLocks noGrp="1"/>
          </p:cNvSpPr>
          <p:nvPr>
            <p:ph type="body" idx="1"/>
          </p:nvPr>
        </p:nvSpPr>
        <p:spPr>
          <a:xfrm>
            <a:off x="457200" y="1280160"/>
            <a:ext cx="8229600" cy="493776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 name="Shape 2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4000"/>
              <a:buFont typeface="Calibri"/>
              <a:buNone/>
              <a:defRPr sz="4000" b="1" i="0" u="none" strike="noStrike" cap="all" baseline="0">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lang="en-US" dirty="0"/>
          </a:p>
        </p:txBody>
      </p:sp>
      <p:sp>
        <p:nvSpPr>
          <p:cNvPr id="30" name="Shape 30"/>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dirty="0"/>
          </a:p>
        </p:txBody>
      </p:sp>
      <p:sp>
        <p:nvSpPr>
          <p:cNvPr id="31" name="Shape 3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8" name="Shape 68"/>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563624" y="91440"/>
            <a:ext cx="5989320" cy="914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dirty="0"/>
          </a:p>
        </p:txBody>
      </p:sp>
      <p:sp>
        <p:nvSpPr>
          <p:cNvPr id="75" name="Shape 75"/>
          <p:cNvSpPr txBox="1">
            <a:spLocks noGrp="1"/>
          </p:cNvSpPr>
          <p:nvPr>
            <p:ph type="body" idx="1"/>
          </p:nvPr>
        </p:nvSpPr>
        <p:spPr>
          <a:xfrm rot="5400000">
            <a:off x="2309019" y="-386556"/>
            <a:ext cx="4525961"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dirty="0"/>
          </a:p>
        </p:txBody>
      </p:sp>
      <p:sp>
        <p:nvSpPr>
          <p:cNvPr id="81" name="Shape 81"/>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srgbClr val="000000"/>
              </a:buClr>
              <a:buSzPct val="25000"/>
              <a:buFont typeface="Arial"/>
              <a:buNone/>
            </a:pPr>
            <a:fld id="{00000000-1234-1234-1234-123412341234}" type="slidenum">
              <a:rPr lang="en" sz="1400">
                <a:solidFill>
                  <a:srgbClr val="000000"/>
                </a:solidFill>
                <a:latin typeface="Arial"/>
                <a:ea typeface="Arial"/>
                <a:cs typeface="Arial"/>
                <a:sym typeface="Arial"/>
              </a:rPr>
              <a:pPr algn="l">
                <a:buClr>
                  <a:srgbClr val="000000"/>
                </a:buClr>
                <a:buSzPct val="25000"/>
                <a:buFont typeface="Arial"/>
                <a:buNone/>
              </a:pPr>
              <a:t>‹#›</a:t>
            </a:fld>
            <a:endParaRPr lang="en"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1817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10">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527048" y="91440"/>
            <a:ext cx="6016752" cy="914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dirty="0"/>
          </a:p>
        </p:txBody>
      </p:sp>
      <p:sp>
        <p:nvSpPr>
          <p:cNvPr id="12" name="Shape 12"/>
          <p:cNvSpPr txBox="1">
            <a:spLocks noGrp="1"/>
          </p:cNvSpPr>
          <p:nvPr>
            <p:ph type="body" idx="1"/>
          </p:nvPr>
        </p:nvSpPr>
        <p:spPr>
          <a:xfrm>
            <a:off x="457200" y="1280159"/>
            <a:ext cx="8229600" cy="493776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7" r:id="rId6"/>
    <p:sldLayoutId id="2147483658" r:id="rId7"/>
    <p:sldLayoutId id="214748370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tar.nesdis.noaa.gov/goesr/documentation_ATBDs.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ar.nesdis.noaa.gov/goesr/documentation_ATBDs.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r.nesdis.noaa.gov/goesr/documentation_ATBDs.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91" name="Shape 391"/>
          <p:cNvPicPr preferRelativeResize="0"/>
          <p:nvPr/>
        </p:nvPicPr>
        <p:blipFill>
          <a:blip r:embed="rId3">
            <a:alphaModFix/>
          </a:blip>
          <a:stretch>
            <a:fillRect/>
          </a:stretch>
        </p:blipFill>
        <p:spPr>
          <a:xfrm>
            <a:off x="-50775" y="25"/>
            <a:ext cx="9194774" cy="6857975"/>
          </a:xfrm>
          <a:prstGeom prst="rect">
            <a:avLst/>
          </a:prstGeom>
          <a:noFill/>
          <a:ln>
            <a:noFill/>
          </a:ln>
        </p:spPr>
      </p:pic>
      <p:sp>
        <p:nvSpPr>
          <p:cNvPr id="392" name="Shape 392"/>
          <p:cNvSpPr txBox="1">
            <a:spLocks noGrp="1"/>
          </p:cNvSpPr>
          <p:nvPr>
            <p:ph type="ctrTitle"/>
          </p:nvPr>
        </p:nvSpPr>
        <p:spPr>
          <a:xfrm>
            <a:off x="5885713" y="1707918"/>
            <a:ext cx="2706624" cy="2244322"/>
          </a:xfrm>
          <a:prstGeom prst="rect">
            <a:avLst/>
          </a:prstGeom>
          <a:noFill/>
          <a:ln>
            <a:noFill/>
          </a:ln>
        </p:spPr>
        <p:txBody>
          <a:bodyPr spcFirstLastPara="1" wrap="square" lIns="91425" tIns="45700" rIns="91425" bIns="45700" anchor="ctr" anchorCtr="0">
            <a:noAutofit/>
          </a:bodyPr>
          <a:lstStyle/>
          <a:p>
            <a:pPr lvl="0">
              <a:buSzPts val="900"/>
            </a:pPr>
            <a:r>
              <a:rPr lang="en-US" sz="2400" b="0" i="0" u="none" strike="noStrike" cap="none" dirty="0">
                <a:solidFill>
                  <a:schemeClr val="lt1"/>
                </a:solidFill>
                <a:latin typeface="Calibri"/>
                <a:ea typeface="Calibri"/>
                <a:cs typeface="Calibri"/>
                <a:sym typeface="Calibri"/>
              </a:rPr>
              <a:t>GOES-19 ABI L2+ SW Radiation Budget (SRB)</a:t>
            </a:r>
            <a:br>
              <a:rPr lang="en-US" sz="2400" b="0" i="0" u="none" strike="noStrike" cap="none" dirty="0">
                <a:solidFill>
                  <a:schemeClr val="lt1"/>
                </a:solidFill>
                <a:latin typeface="Calibri"/>
                <a:ea typeface="Calibri"/>
                <a:cs typeface="Calibri"/>
                <a:sym typeface="Calibri"/>
              </a:rPr>
            </a:br>
            <a:r>
              <a:rPr lang="en-US" sz="2400" dirty="0"/>
              <a:t>Provisional</a:t>
            </a:r>
            <a:r>
              <a:rPr lang="en-US" sz="2400" b="0" i="0" u="none" strike="noStrike" cap="none" dirty="0">
                <a:solidFill>
                  <a:schemeClr val="lt1"/>
                </a:solidFill>
                <a:latin typeface="Calibri"/>
                <a:ea typeface="Calibri"/>
                <a:cs typeface="Calibri"/>
                <a:sym typeface="Calibri"/>
              </a:rPr>
              <a:t> </a:t>
            </a:r>
            <a:r>
              <a:rPr lang="en-US" sz="2400" b="0" dirty="0"/>
              <a:t>PS-PVR</a:t>
            </a:r>
            <a:endParaRPr sz="2400" dirty="0"/>
          </a:p>
        </p:txBody>
      </p:sp>
      <p:sp>
        <p:nvSpPr>
          <p:cNvPr id="393" name="Shape 393"/>
          <p:cNvSpPr txBox="1">
            <a:spLocks noGrp="1"/>
          </p:cNvSpPr>
          <p:nvPr>
            <p:ph type="subTitle" idx="1"/>
          </p:nvPr>
        </p:nvSpPr>
        <p:spPr>
          <a:xfrm>
            <a:off x="5820400" y="4074159"/>
            <a:ext cx="2866500" cy="25907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8888"/>
              </a:buClr>
              <a:buSzPts val="800"/>
              <a:buFont typeface="Arial"/>
              <a:buNone/>
            </a:pPr>
            <a:r>
              <a:rPr lang="en-US" sz="2000" dirty="0">
                <a:solidFill>
                  <a:srgbClr val="FFFF00"/>
                </a:solidFill>
              </a:rPr>
              <a:t>March 12</a:t>
            </a:r>
            <a:r>
              <a:rPr lang="en-US" sz="2000" b="0" i="0" u="none" strike="noStrike" cap="none" dirty="0">
                <a:solidFill>
                  <a:srgbClr val="FFFF00"/>
                </a:solidFill>
                <a:sym typeface="Calibri"/>
              </a:rPr>
              <a:t>, 2025</a:t>
            </a:r>
            <a:endParaRPr sz="2000" dirty="0">
              <a:solidFill>
                <a:srgbClr val="FFFF00"/>
              </a:solidFill>
            </a:endParaRPr>
          </a:p>
          <a:p>
            <a:pPr marL="0" marR="0" lvl="0" indent="0" algn="ctr" rtl="0">
              <a:lnSpc>
                <a:spcPct val="100000"/>
              </a:lnSpc>
              <a:spcBef>
                <a:spcPts val="600"/>
              </a:spcBef>
              <a:spcAft>
                <a:spcPts val="0"/>
              </a:spcAft>
              <a:buClr>
                <a:srgbClr val="888888"/>
              </a:buClr>
              <a:buSzPts val="800"/>
              <a:buFont typeface="Arial"/>
              <a:buNone/>
            </a:pPr>
            <a:r>
              <a:rPr lang="en-US" sz="2000" dirty="0">
                <a:solidFill>
                  <a:srgbClr val="FFFF00"/>
                </a:solidFill>
              </a:rPr>
              <a:t>GOES-R AWG</a:t>
            </a:r>
            <a:r>
              <a:rPr lang="en-US" sz="2000" dirty="0"/>
              <a:t> </a:t>
            </a:r>
            <a:endParaRPr sz="1800" dirty="0">
              <a:solidFill>
                <a:srgbClr val="FFFFFF"/>
              </a:solidFill>
            </a:endParaRPr>
          </a:p>
          <a:p>
            <a:pPr marL="0" marR="0" lvl="0" indent="0" algn="ctr" rtl="0">
              <a:lnSpc>
                <a:spcPct val="100000"/>
              </a:lnSpc>
              <a:spcBef>
                <a:spcPts val="0"/>
              </a:spcBef>
              <a:spcAft>
                <a:spcPts val="0"/>
              </a:spcAft>
              <a:buClr>
                <a:srgbClr val="888888"/>
              </a:buClr>
              <a:buSzPts val="600"/>
              <a:buFont typeface="Arial"/>
              <a:buNone/>
            </a:pPr>
            <a:r>
              <a:rPr lang="en-US" sz="1800" dirty="0">
                <a:solidFill>
                  <a:srgbClr val="FFFFFF"/>
                </a:solidFill>
              </a:rPr>
              <a:t>Istvan Laszlo</a:t>
            </a:r>
            <a:r>
              <a:rPr lang="en-US" sz="1800" baseline="30000" dirty="0">
                <a:solidFill>
                  <a:srgbClr val="FFFFFF"/>
                </a:solidFill>
              </a:rPr>
              <a:t>1</a:t>
            </a:r>
            <a:r>
              <a:rPr lang="en-US" sz="1800" dirty="0">
                <a:solidFill>
                  <a:srgbClr val="FFFFFF"/>
                </a:solidFill>
              </a:rPr>
              <a:t>,</a:t>
            </a:r>
            <a:r>
              <a:rPr lang="en-US" sz="1800" b="0" i="0" u="none" strike="noStrike" cap="none" dirty="0">
                <a:solidFill>
                  <a:srgbClr val="FFFFFF"/>
                </a:solidFill>
                <a:latin typeface="Calibri"/>
                <a:ea typeface="Calibri"/>
                <a:cs typeface="Calibri"/>
                <a:sym typeface="Calibri"/>
              </a:rPr>
              <a:t> </a:t>
            </a:r>
            <a:r>
              <a:rPr lang="en-US" sz="1800" dirty="0">
                <a:solidFill>
                  <a:srgbClr val="FFFFFF"/>
                </a:solidFill>
              </a:rPr>
              <a:t>Hye-Yun Kim</a:t>
            </a:r>
            <a:r>
              <a:rPr lang="en-US" sz="1800" baseline="30000" dirty="0">
                <a:solidFill>
                  <a:srgbClr val="FFFFFF"/>
                </a:solidFill>
              </a:rPr>
              <a:t>2</a:t>
            </a:r>
            <a:r>
              <a:rPr lang="en-US" sz="1800" dirty="0">
                <a:solidFill>
                  <a:srgbClr val="FFFFFF"/>
                </a:solidFill>
              </a:rPr>
              <a:t>, </a:t>
            </a:r>
            <a:r>
              <a:rPr lang="en-US" sz="1800" dirty="0" err="1">
                <a:solidFill>
                  <a:srgbClr val="FFFFFF"/>
                </a:solidFill>
              </a:rPr>
              <a:t>Hongqing</a:t>
            </a:r>
            <a:r>
              <a:rPr lang="en-US" sz="1800" dirty="0">
                <a:solidFill>
                  <a:srgbClr val="FFFFFF"/>
                </a:solidFill>
              </a:rPr>
              <a:t> Liu</a:t>
            </a:r>
            <a:r>
              <a:rPr lang="en-US" sz="1800" baseline="30000" dirty="0">
                <a:solidFill>
                  <a:srgbClr val="FFFFFF"/>
                </a:solidFill>
              </a:rPr>
              <a:t>2</a:t>
            </a:r>
            <a:r>
              <a:rPr lang="en-US" sz="1800" dirty="0">
                <a:solidFill>
                  <a:srgbClr val="FFFFFF"/>
                </a:solidFill>
              </a:rPr>
              <a:t>, Rachel Pinker</a:t>
            </a:r>
            <a:r>
              <a:rPr lang="en-US" sz="1800" baseline="30000" dirty="0">
                <a:solidFill>
                  <a:srgbClr val="FFFFFF"/>
                </a:solidFill>
              </a:rPr>
              <a:t>3</a:t>
            </a:r>
            <a:r>
              <a:rPr lang="en-US" sz="1800" dirty="0">
                <a:solidFill>
                  <a:srgbClr val="FFFFFF"/>
                </a:solidFill>
              </a:rPr>
              <a:t>, Kathy Lantz</a:t>
            </a:r>
            <a:r>
              <a:rPr lang="en-US" sz="1800" baseline="30000" dirty="0">
                <a:solidFill>
                  <a:srgbClr val="FFFFFF"/>
                </a:solidFill>
              </a:rPr>
              <a:t>4 </a:t>
            </a:r>
            <a:r>
              <a:rPr lang="en-US" sz="1800" dirty="0">
                <a:solidFill>
                  <a:srgbClr val="FFFFFF"/>
                </a:solidFill>
              </a:rPr>
              <a:t>and the </a:t>
            </a:r>
            <a:r>
              <a:rPr lang="en-US" sz="2000" dirty="0">
                <a:solidFill>
                  <a:srgbClr val="FFFF00"/>
                </a:solidFill>
              </a:rPr>
              <a:t>PRO Team</a:t>
            </a:r>
            <a:endParaRPr sz="2000" dirty="0">
              <a:solidFill>
                <a:srgbClr val="FFFF00"/>
              </a:solidFill>
            </a:endParaRPr>
          </a:p>
          <a:p>
            <a:pPr marL="0" marR="0" lvl="0" indent="0" algn="ctr" rtl="0">
              <a:lnSpc>
                <a:spcPct val="100000"/>
              </a:lnSpc>
              <a:spcBef>
                <a:spcPts val="1200"/>
              </a:spcBef>
              <a:spcAft>
                <a:spcPts val="0"/>
              </a:spcAft>
              <a:buClr>
                <a:srgbClr val="888888"/>
              </a:buClr>
              <a:buSzPts val="800"/>
              <a:buFont typeface="Arial"/>
              <a:buNone/>
            </a:pPr>
            <a:r>
              <a:rPr lang="en-US" sz="1400" b="0" i="0" u="none" strike="noStrike" cap="none" baseline="30000" dirty="0">
                <a:solidFill>
                  <a:srgbClr val="FFFFFF"/>
                </a:solidFill>
                <a:sym typeface="Calibri"/>
              </a:rPr>
              <a:t>1</a:t>
            </a:r>
            <a:r>
              <a:rPr lang="en-US" sz="1400" b="0" i="0" u="none" strike="noStrike" cap="none" dirty="0">
                <a:solidFill>
                  <a:srgbClr val="FFFFFF"/>
                </a:solidFill>
                <a:sym typeface="Calibri"/>
              </a:rPr>
              <a:t>NOAA/NESDIS/STAR, </a:t>
            </a:r>
            <a:r>
              <a:rPr lang="en-US" sz="1400" baseline="30000" dirty="0">
                <a:solidFill>
                  <a:srgbClr val="FFFFFF"/>
                </a:solidFill>
              </a:rPr>
              <a:t>2</a:t>
            </a:r>
            <a:r>
              <a:rPr lang="en-US" sz="1400" dirty="0">
                <a:solidFill>
                  <a:srgbClr val="FFFFFF"/>
                </a:solidFill>
              </a:rPr>
              <a:t>STC, </a:t>
            </a:r>
            <a:r>
              <a:rPr lang="en-US" sz="1400" baseline="30000" dirty="0">
                <a:solidFill>
                  <a:srgbClr val="FFFFFF"/>
                </a:solidFill>
              </a:rPr>
              <a:t>3</a:t>
            </a:r>
            <a:r>
              <a:rPr lang="en-US" sz="1400" dirty="0">
                <a:solidFill>
                  <a:srgbClr val="FFFFFF"/>
                </a:solidFill>
              </a:rPr>
              <a:t>University of Maryland, </a:t>
            </a:r>
            <a:r>
              <a:rPr lang="en-US" sz="1400" baseline="30000" dirty="0">
                <a:solidFill>
                  <a:srgbClr val="FFFFFF"/>
                </a:solidFill>
              </a:rPr>
              <a:t>4</a:t>
            </a:r>
            <a:r>
              <a:rPr lang="en-US" sz="1400" dirty="0">
                <a:solidFill>
                  <a:srgbClr val="FFFFFF"/>
                </a:solidFill>
              </a:rPr>
              <a:t>NOAA/OAR/ESRL</a:t>
            </a:r>
            <a:endParaRPr sz="14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6344" indent="-466344"/>
            <a:r>
              <a:rPr lang="en-US" dirty="0"/>
              <a:t>Product Quality Evaluation</a:t>
            </a:r>
          </a:p>
        </p:txBody>
      </p:sp>
      <p:sp>
        <p:nvSpPr>
          <p:cNvPr id="3" name="Text Placeholder 2"/>
          <p:cNvSpPr>
            <a:spLocks noGrp="1"/>
          </p:cNvSpPr>
          <p:nvPr>
            <p:ph type="body" idx="1"/>
          </p:nvPr>
        </p:nvSpPr>
        <p:spPr/>
        <p:txBody>
          <a:bodyPr wrap="square"/>
          <a:lstStyle/>
          <a:p>
            <a:pPr marL="0" indent="0">
              <a:spcBef>
                <a:spcPts val="480"/>
              </a:spcBef>
            </a:pPr>
            <a:r>
              <a:rPr lang="en-US" dirty="0"/>
              <a:t>GOES-19 Shortwave Radiation Budget L2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10</a:t>
            </a:fld>
            <a:endParaRPr lang="en-US" altLang="en-US" dirty="0">
              <a:solidFill>
                <a:prstClr val="white"/>
              </a:solidFill>
            </a:endParaRPr>
          </a:p>
        </p:txBody>
      </p:sp>
    </p:spTree>
    <p:extLst>
      <p:ext uri="{BB962C8B-B14F-4D97-AF65-F5344CB8AC3E}">
        <p14:creationId xmlns:p14="http://schemas.microsoft.com/office/powerpoint/2010/main" val="217759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457200" y="41514"/>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a:t>Provisional PLPTs </a:t>
            </a:r>
          </a:p>
        </p:txBody>
      </p:sp>
      <p:sp>
        <p:nvSpPr>
          <p:cNvPr id="634" name="Shape 634"/>
          <p:cNvSpPr txBox="1"/>
          <p:nvPr/>
        </p:nvSpPr>
        <p:spPr>
          <a:xfrm>
            <a:off x="464093" y="5290084"/>
            <a:ext cx="8222707" cy="999104"/>
          </a:xfrm>
          <a:prstGeom prst="rect">
            <a:avLst/>
          </a:prstGeom>
          <a:noFill/>
          <a:ln>
            <a:noFill/>
          </a:ln>
        </p:spPr>
        <p:txBody>
          <a:bodyPr lIns="91425" tIns="45700" rIns="91425" bIns="45700" anchor="t" anchorCtr="0">
            <a:noAutofit/>
          </a:bodyPr>
          <a:lstStyle/>
          <a:p>
            <a:pPr lvl="0">
              <a:spcAft>
                <a:spcPts val="600"/>
              </a:spcAft>
              <a:buClr>
                <a:srgbClr val="FFFFFF"/>
              </a:buClr>
              <a:buSzPct val="100000"/>
            </a:pPr>
            <a:r>
              <a:rPr lang="en-US" dirty="0">
                <a:solidFill>
                  <a:srgbClr val="1F497D">
                    <a:lumMod val="60000"/>
                    <a:lumOff val="40000"/>
                  </a:srgbClr>
                </a:solidFill>
                <a:latin typeface="Calibri"/>
                <a:ea typeface="Calibri"/>
                <a:cs typeface="Calibri"/>
                <a:sym typeface="Calibri"/>
              </a:rPr>
              <a:t>B</a:t>
            </a:r>
            <a:r>
              <a:rPr lang="en-US" dirty="0">
                <a:solidFill>
                  <a:srgbClr val="FFFFFF"/>
                </a:solidFill>
                <a:latin typeface="Calibri"/>
                <a:ea typeface="Calibri"/>
                <a:cs typeface="Calibri"/>
                <a:sym typeface="Calibri"/>
              </a:rPr>
              <a:t>, </a:t>
            </a:r>
            <a:r>
              <a:rPr lang="en-US" dirty="0">
                <a:solidFill>
                  <a:srgbClr val="937DEF"/>
                </a:solidFill>
                <a:latin typeface="Calibri"/>
                <a:ea typeface="Calibri"/>
                <a:cs typeface="Calibri"/>
                <a:sym typeface="Calibri"/>
              </a:rPr>
              <a:t>P</a:t>
            </a:r>
            <a:r>
              <a:rPr lang="en-US" dirty="0">
                <a:solidFill>
                  <a:srgbClr val="FFFFFF"/>
                </a:solidFill>
                <a:latin typeface="Calibri"/>
                <a:ea typeface="Calibri"/>
                <a:cs typeface="Calibri"/>
                <a:sym typeface="Calibri"/>
              </a:rPr>
              <a:t>, </a:t>
            </a:r>
            <a:r>
              <a:rPr lang="en-US" dirty="0">
                <a:solidFill>
                  <a:srgbClr val="00B050"/>
                </a:solidFill>
                <a:latin typeface="Calibri"/>
                <a:ea typeface="Calibri"/>
                <a:cs typeface="Calibri"/>
                <a:sym typeface="Calibri"/>
              </a:rPr>
              <a:t>F</a:t>
            </a:r>
            <a:r>
              <a:rPr lang="en-US" dirty="0">
                <a:solidFill>
                  <a:srgbClr val="FFFFFF"/>
                </a:solidFill>
                <a:latin typeface="Calibri"/>
                <a:ea typeface="Calibri"/>
                <a:cs typeface="Calibri"/>
                <a:sym typeface="Calibri"/>
              </a:rPr>
              <a:t> indicate test is required for Beta, Provisional, Full maturity.</a:t>
            </a:r>
          </a:p>
          <a:p>
            <a:pPr>
              <a:lnSpc>
                <a:spcPct val="90000"/>
              </a:lnSpc>
              <a:buClr>
                <a:schemeClr val="bg1"/>
              </a:buClr>
              <a:buSzPct val="25000"/>
            </a:pPr>
            <a:r>
              <a:rPr lang="en-US" sz="1600" dirty="0">
                <a:solidFill>
                  <a:schemeClr val="lt1"/>
                </a:solidFill>
                <a:latin typeface="Calibri"/>
                <a:ea typeface="Calibri"/>
                <a:cs typeface="Calibri"/>
                <a:sym typeface="Calibri"/>
              </a:rPr>
              <a:t>* </a:t>
            </a:r>
            <a:r>
              <a:rPr lang="en-US" sz="1200" i="1" dirty="0">
                <a:solidFill>
                  <a:schemeClr val="lt1"/>
                </a:solidFill>
                <a:latin typeface="Calibri"/>
                <a:ea typeface="Calibri"/>
                <a:cs typeface="Calibri"/>
                <a:sym typeface="Calibri"/>
              </a:rPr>
              <a:t>Evaluation of MESO product was attempted but ultimately not possible to perform during GOES-17/18 Provisional testing due to an incorrect mapping issue.</a:t>
            </a:r>
          </a:p>
          <a:p>
            <a:pPr>
              <a:lnSpc>
                <a:spcPct val="90000"/>
              </a:lnSpc>
              <a:buClr>
                <a:schemeClr val="bg1"/>
              </a:buClr>
              <a:buSzPct val="25000"/>
            </a:pPr>
            <a:r>
              <a:rPr lang="en-US" b="1" i="1" dirty="0">
                <a:solidFill>
                  <a:schemeClr val="lt1"/>
                </a:solidFill>
                <a:latin typeface="Calibri"/>
                <a:ea typeface="Calibri"/>
                <a:cs typeface="Calibri"/>
                <a:sym typeface="Calibri"/>
              </a:rPr>
              <a:t>^ With implementation of the Enterprise version of the algorithm, the PAR product is added, and the MESO and CONUS products are decommissioned. RIMP/PLPT tests 02, 03, 05, 07 and 08 do not apply for GOES-19.</a:t>
            </a:r>
          </a:p>
          <a:p>
            <a:pPr>
              <a:spcBef>
                <a:spcPts val="600"/>
              </a:spcBef>
              <a:buClr>
                <a:schemeClr val="bg1"/>
              </a:buClr>
              <a:buSzPct val="25000"/>
            </a:pPr>
            <a:r>
              <a:rPr lang="en-US" sz="900" dirty="0">
                <a:solidFill>
                  <a:schemeClr val="lt1"/>
                </a:solidFill>
                <a:latin typeface="Calibri"/>
                <a:ea typeface="Calibri"/>
                <a:cs typeface="Calibri"/>
                <a:sym typeface="Calibri"/>
              </a:rPr>
              <a:t>Reference: Geostationary Operational Environmental Satellite (GOES) – R Series ABI L2+ Surface Downward Shortwave Radiation and Top-of-Atmosphere Reflected Shortwave Radiation (DSR-RSR)  Beta, Provisional and Full Validation Readiness, Implementation and Management Plan (RIMP)  (v2.0; 410-R-RIMP-0327, Oct 6,2021).</a:t>
            </a:r>
          </a:p>
          <a:p>
            <a:pPr>
              <a:buSzPct val="25000"/>
            </a:pPr>
            <a:endParaRPr lang="en-US" sz="1800" dirty="0">
              <a:solidFill>
                <a:schemeClr val="lt1"/>
              </a:solidFill>
              <a:latin typeface="Calibri"/>
              <a:ea typeface="Calibri"/>
              <a:cs typeface="Calibri"/>
              <a:sym typeface="Calibri"/>
            </a:endParaRPr>
          </a:p>
        </p:txBody>
      </p:sp>
      <p:sp>
        <p:nvSpPr>
          <p:cNvPr id="635" name="Shape 63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pPr marL="0" marR="0" lvl="0" indent="0" algn="r" rtl="0">
                <a:spcBef>
                  <a:spcPts val="0"/>
                </a:spcBef>
                <a:buSzPct val="25000"/>
                <a:buNone/>
              </a:pPr>
              <a:t>11</a:t>
            </a:fld>
            <a:endParaRPr lang="en-US" sz="1200" dirty="0">
              <a:solidFill>
                <a:schemeClr val="lt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DBCE9B8C-F635-4105-A8BC-740123031E5D}"/>
              </a:ext>
            </a:extLst>
          </p:cNvPr>
          <p:cNvGraphicFramePr>
            <a:graphicFrameLocks noGrp="1"/>
          </p:cNvGraphicFramePr>
          <p:nvPr>
            <p:extLst>
              <p:ext uri="{D42A27DB-BD31-4B8C-83A1-F6EECF244321}">
                <p14:modId xmlns:p14="http://schemas.microsoft.com/office/powerpoint/2010/main" val="3694610868"/>
              </p:ext>
            </p:extLst>
          </p:nvPr>
        </p:nvGraphicFramePr>
        <p:xfrm>
          <a:off x="464093" y="989815"/>
          <a:ext cx="8222710" cy="4269599"/>
        </p:xfrm>
        <a:graphic>
          <a:graphicData uri="http://schemas.openxmlformats.org/drawingml/2006/table">
            <a:tbl>
              <a:tblPr firstRow="1" firstCol="1" bandRow="1">
                <a:tableStyleId>{F9C103E9-34DA-44BB-98E6-2290BE24BCFF}</a:tableStyleId>
              </a:tblPr>
              <a:tblGrid>
                <a:gridCol w="1679032">
                  <a:extLst>
                    <a:ext uri="{9D8B030D-6E8A-4147-A177-3AD203B41FA5}">
                      <a16:colId xmlns:a16="http://schemas.microsoft.com/office/drawing/2014/main" val="674349705"/>
                    </a:ext>
                  </a:extLst>
                </a:gridCol>
                <a:gridCol w="3943350">
                  <a:extLst>
                    <a:ext uri="{9D8B030D-6E8A-4147-A177-3AD203B41FA5}">
                      <a16:colId xmlns:a16="http://schemas.microsoft.com/office/drawing/2014/main" val="2887182738"/>
                    </a:ext>
                  </a:extLst>
                </a:gridCol>
                <a:gridCol w="714375">
                  <a:extLst>
                    <a:ext uri="{9D8B030D-6E8A-4147-A177-3AD203B41FA5}">
                      <a16:colId xmlns:a16="http://schemas.microsoft.com/office/drawing/2014/main" val="2012701688"/>
                    </a:ext>
                  </a:extLst>
                </a:gridCol>
                <a:gridCol w="600075">
                  <a:extLst>
                    <a:ext uri="{9D8B030D-6E8A-4147-A177-3AD203B41FA5}">
                      <a16:colId xmlns:a16="http://schemas.microsoft.com/office/drawing/2014/main" val="3775679485"/>
                    </a:ext>
                  </a:extLst>
                </a:gridCol>
                <a:gridCol w="666750">
                  <a:extLst>
                    <a:ext uri="{9D8B030D-6E8A-4147-A177-3AD203B41FA5}">
                      <a16:colId xmlns:a16="http://schemas.microsoft.com/office/drawing/2014/main" val="475604656"/>
                    </a:ext>
                  </a:extLst>
                </a:gridCol>
                <a:gridCol w="619128">
                  <a:extLst>
                    <a:ext uri="{9D8B030D-6E8A-4147-A177-3AD203B41FA5}">
                      <a16:colId xmlns:a16="http://schemas.microsoft.com/office/drawing/2014/main" val="3264550052"/>
                    </a:ext>
                  </a:extLst>
                </a:gridCol>
              </a:tblGrid>
              <a:tr h="174816">
                <a:tc>
                  <a:txBody>
                    <a:bodyPr/>
                    <a:lstStyle/>
                    <a:p>
                      <a:pPr marL="0" marR="0" algn="ctr">
                        <a:lnSpc>
                          <a:spcPct val="107000"/>
                        </a:lnSpc>
                        <a:spcBef>
                          <a:spcPts val="0"/>
                        </a:spcBef>
                        <a:spcAft>
                          <a:spcPts val="0"/>
                        </a:spcAft>
                      </a:pPr>
                      <a:r>
                        <a:rPr lang="en-US" sz="1200" b="1" dirty="0">
                          <a:solidFill>
                            <a:schemeClr val="bg1"/>
                          </a:solidFill>
                          <a:effectLst/>
                        </a:rPr>
                        <a:t>Test ID</a:t>
                      </a:r>
                      <a:endParaRPr lang="en-US" sz="1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200" b="1" dirty="0">
                          <a:solidFill>
                            <a:schemeClr val="bg1"/>
                          </a:solidFill>
                          <a:effectLst/>
                        </a:rPr>
                        <a:t>Short description</a:t>
                      </a:r>
                      <a:endParaRPr lang="en-US" sz="1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200" b="1" dirty="0">
                          <a:solidFill>
                            <a:schemeClr val="bg1"/>
                          </a:solidFill>
                          <a:effectLst/>
                        </a:rPr>
                        <a:t>16</a:t>
                      </a:r>
                      <a:endParaRPr lang="en-US" sz="1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200" b="1" dirty="0">
                          <a:solidFill>
                            <a:schemeClr val="bg1"/>
                          </a:solidFill>
                          <a:effectLst/>
                        </a:rPr>
                        <a:t>17</a:t>
                      </a:r>
                      <a:endParaRPr lang="en-US" sz="1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200" b="1" dirty="0">
                          <a:solidFill>
                            <a:schemeClr val="bg1"/>
                          </a:solidFill>
                          <a:effectLst/>
                        </a:rPr>
                        <a:t>18</a:t>
                      </a:r>
                      <a:endParaRPr lang="en-US" sz="1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19</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985561151"/>
                  </a:ext>
                </a:extLst>
              </a:tr>
              <a:tr h="536038">
                <a:tc>
                  <a:txBody>
                    <a:bodyPr/>
                    <a:lstStyle/>
                    <a:p>
                      <a:pPr marL="0" marR="0" algn="l">
                        <a:lnSpc>
                          <a:spcPct val="107000"/>
                        </a:lnSpc>
                        <a:spcBef>
                          <a:spcPts val="0"/>
                        </a:spcBef>
                        <a:spcAft>
                          <a:spcPts val="0"/>
                        </a:spcAft>
                      </a:pPr>
                      <a:r>
                        <a:rPr lang="en-US" sz="1200" dirty="0">
                          <a:effectLst/>
                        </a:rPr>
                        <a:t>ABI-FD_DSR01</a:t>
                      </a:r>
                      <a:br>
                        <a:rPr lang="en-US" sz="1200" dirty="0">
                          <a:effectLst/>
                        </a:rPr>
                      </a:br>
                      <a:r>
                        <a:rPr lang="en-US" sz="1200" dirty="0">
                          <a:effectLst/>
                        </a:rPr>
                        <a:t>ABI-FD_RSR01</a:t>
                      </a:r>
                      <a:br>
                        <a:rPr lang="en-US" sz="1200" dirty="0">
                          <a:effectLst/>
                        </a:rPr>
                      </a:br>
                      <a:r>
                        <a:rPr lang="en-US" sz="1200" dirty="0">
                          <a:effectLst/>
                        </a:rPr>
                        <a:t>ABI-FD_PAR01^</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US" sz="1200" dirty="0">
                          <a:effectLst/>
                        </a:rPr>
                        <a:t>Verify that Mode 6 FD products are within range</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0000FF"/>
                          </a:solidFill>
                          <a:effectLst/>
                        </a:rPr>
                        <a:t>B</a:t>
                      </a:r>
                      <a:endParaRPr lang="en-US" sz="14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endParaRPr lang="en-US" sz="1400" dirty="0">
                        <a:solidFill>
                          <a:srgbClr val="937DE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endParaRPr lang="en-US" sz="1400" dirty="0">
                        <a:solidFill>
                          <a:srgbClr val="937DE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latin typeface="Arial" panose="020B0604020202020204" pitchFamily="34" charset="0"/>
                          <a:ea typeface="Calibri" panose="020F0502020204030204" pitchFamily="34" charset="0"/>
                          <a:cs typeface="Arial" panose="020B0604020202020204" pitchFamily="34" charset="0"/>
                        </a:rPr>
                        <a:t>P</a:t>
                      </a:r>
                      <a:endParaRPr lang="en-US" sz="1400" dirty="0">
                        <a:solidFill>
                          <a:srgbClr val="937DEF"/>
                        </a:solidFill>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852709"/>
                  </a:ext>
                </a:extLst>
              </a:tr>
              <a:tr h="372346">
                <a:tc>
                  <a:txBody>
                    <a:bodyPr/>
                    <a:lstStyle/>
                    <a:p>
                      <a:pPr marL="0" marR="0" algn="l">
                        <a:lnSpc>
                          <a:spcPct val="107000"/>
                        </a:lnSpc>
                        <a:spcBef>
                          <a:spcPts val="0"/>
                        </a:spcBef>
                        <a:spcAft>
                          <a:spcPts val="0"/>
                        </a:spcAft>
                      </a:pPr>
                      <a:r>
                        <a:rPr lang="en-US" sz="1200" dirty="0">
                          <a:effectLst/>
                        </a:rPr>
                        <a:t>ABI-CONUS_DSR02</a:t>
                      </a:r>
                      <a:br>
                        <a:rPr lang="en-US" sz="1200" dirty="0">
                          <a:effectLst/>
                        </a:rPr>
                      </a:br>
                      <a:r>
                        <a:rPr lang="en-US" sz="1200" dirty="0">
                          <a:effectLst/>
                        </a:rPr>
                        <a:t>ABI-CONUS_RSR02</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US" sz="1200" dirty="0">
                          <a:effectLst/>
                        </a:rPr>
                        <a:t>Verify that Mode 6 CONUS products are within range</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0000FF"/>
                          </a:solidFill>
                          <a:effectLst/>
                        </a:rPr>
                        <a:t>B</a:t>
                      </a:r>
                      <a:endParaRPr lang="en-US" sz="14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endParaRPr lang="en-US" sz="1400" dirty="0">
                        <a:solidFill>
                          <a:srgbClr val="937DE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endParaRPr lang="en-US" sz="1400" dirty="0">
                        <a:solidFill>
                          <a:srgbClr val="937DE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728904"/>
                  </a:ext>
                </a:extLst>
              </a:tr>
              <a:tr h="372346">
                <a:tc>
                  <a:txBody>
                    <a:bodyPr/>
                    <a:lstStyle/>
                    <a:p>
                      <a:pPr marL="0" marR="0" algn="l">
                        <a:lnSpc>
                          <a:spcPct val="107000"/>
                        </a:lnSpc>
                        <a:spcBef>
                          <a:spcPts val="0"/>
                        </a:spcBef>
                        <a:spcAft>
                          <a:spcPts val="0"/>
                        </a:spcAft>
                      </a:pPr>
                      <a:r>
                        <a:rPr lang="en-US" sz="1200" dirty="0">
                          <a:effectLst/>
                        </a:rPr>
                        <a:t>ABI-MESO_DSR03</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US" sz="1200" dirty="0">
                          <a:effectLst/>
                        </a:rPr>
                        <a:t>Verify that Mode 6 mesoscale products are within range</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0000FF"/>
                          </a:solidFill>
                          <a:effectLst/>
                        </a:rPr>
                        <a:t>B</a:t>
                      </a:r>
                      <a:endParaRPr lang="en-US" sz="14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endParaRPr lang="en-US" sz="1400" dirty="0">
                        <a:solidFill>
                          <a:srgbClr val="937DE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a:effectLst/>
                        </a:rPr>
                        <a:t>N/A^</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N/A</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5926597"/>
                  </a:ext>
                </a:extLst>
              </a:tr>
              <a:tr h="372346">
                <a:tc>
                  <a:txBody>
                    <a:bodyPr/>
                    <a:lstStyle/>
                    <a:p>
                      <a:pPr marL="0" marR="0" algn="l">
                        <a:lnSpc>
                          <a:spcPct val="107000"/>
                        </a:lnSpc>
                        <a:spcBef>
                          <a:spcPts val="0"/>
                        </a:spcBef>
                        <a:spcAft>
                          <a:spcPts val="0"/>
                        </a:spcAft>
                      </a:pPr>
                      <a:r>
                        <a:rPr lang="en-US" sz="1200" dirty="0">
                          <a:effectLst/>
                        </a:rPr>
                        <a:t>ABI-FD_DSR04</a:t>
                      </a:r>
                      <a:br>
                        <a:rPr lang="en-US" sz="1200" dirty="0">
                          <a:effectLst/>
                        </a:rPr>
                      </a:br>
                      <a:r>
                        <a:rPr lang="en-US" sz="1200" dirty="0">
                          <a:effectLst/>
                        </a:rPr>
                        <a:t>ABI-FD_RSR04</a:t>
                      </a:r>
                    </a:p>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ABI-FD_PAR04^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US" sz="1200" dirty="0">
                          <a:effectLst/>
                        </a:rPr>
                        <a:t>Verify that Mode 4 FD products are within range</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0000FF"/>
                          </a:solidFill>
                          <a:effectLst/>
                        </a:rPr>
                        <a:t>B</a:t>
                      </a:r>
                      <a:endParaRPr lang="en-US" sz="14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endParaRPr lang="en-US" sz="1400" dirty="0">
                        <a:solidFill>
                          <a:srgbClr val="937DE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endParaRPr lang="en-US" sz="1400" dirty="0">
                        <a:solidFill>
                          <a:srgbClr val="937DE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latin typeface="Arial" panose="020B0604020202020204" pitchFamily="34" charset="0"/>
                          <a:ea typeface="Calibri" panose="020F0502020204030204" pitchFamily="34" charset="0"/>
                          <a:cs typeface="Arial" panose="020B0604020202020204" pitchFamily="34" charset="0"/>
                        </a:rPr>
                        <a:t>P</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8331220"/>
                  </a:ext>
                </a:extLst>
              </a:tr>
              <a:tr h="372346">
                <a:tc>
                  <a:txBody>
                    <a:bodyPr/>
                    <a:lstStyle/>
                    <a:p>
                      <a:pPr marL="0" marR="0" algn="l">
                        <a:lnSpc>
                          <a:spcPct val="107000"/>
                        </a:lnSpc>
                        <a:spcBef>
                          <a:spcPts val="0"/>
                        </a:spcBef>
                        <a:spcAft>
                          <a:spcPts val="0"/>
                        </a:spcAft>
                      </a:pPr>
                      <a:r>
                        <a:rPr lang="en-US" sz="1200" dirty="0">
                          <a:effectLst/>
                        </a:rPr>
                        <a:t>ABI-CONUS_DSR05</a:t>
                      </a:r>
                      <a:br>
                        <a:rPr lang="en-US" sz="1200" dirty="0">
                          <a:effectLst/>
                        </a:rPr>
                      </a:br>
                      <a:r>
                        <a:rPr lang="en-US" sz="1200" dirty="0">
                          <a:effectLst/>
                        </a:rPr>
                        <a:t>ABI-CONUS_RSR05</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US" sz="1200" dirty="0">
                          <a:effectLst/>
                        </a:rPr>
                        <a:t>Verify that Mode 4 CONUS products are within range</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0000FF"/>
                          </a:solidFill>
                          <a:effectLst/>
                        </a:rPr>
                        <a:t>B</a:t>
                      </a:r>
                      <a:endParaRPr lang="en-US" sz="14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endParaRPr lang="en-US" sz="1400" dirty="0">
                        <a:solidFill>
                          <a:srgbClr val="937DE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endParaRPr lang="en-US" sz="1400" dirty="0">
                        <a:solidFill>
                          <a:srgbClr val="937DE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412933"/>
                  </a:ext>
                </a:extLst>
              </a:tr>
              <a:tr h="527570">
                <a:tc>
                  <a:txBody>
                    <a:bodyPr/>
                    <a:lstStyle/>
                    <a:p>
                      <a:pPr marL="0" marR="0" algn="l">
                        <a:lnSpc>
                          <a:spcPct val="107000"/>
                        </a:lnSpc>
                        <a:spcBef>
                          <a:spcPts val="0"/>
                        </a:spcBef>
                        <a:spcAft>
                          <a:spcPts val="0"/>
                        </a:spcAft>
                      </a:pPr>
                      <a:r>
                        <a:rPr lang="en-US" sz="1200" dirty="0">
                          <a:effectLst/>
                        </a:rPr>
                        <a:t>ABI-FD_DSR06</a:t>
                      </a:r>
                      <a:br>
                        <a:rPr lang="en-US" sz="1200" dirty="0">
                          <a:effectLst/>
                        </a:rPr>
                      </a:br>
                      <a:r>
                        <a:rPr lang="en-US" sz="1200" dirty="0">
                          <a:effectLst/>
                        </a:rPr>
                        <a:t>ABI-FD_RSR06</a:t>
                      </a:r>
                      <a:br>
                        <a:rPr lang="en-US" sz="1200" dirty="0">
                          <a:effectLst/>
                        </a:rPr>
                      </a:br>
                      <a:r>
                        <a:rPr lang="en-US" sz="1200" dirty="0">
                          <a:effectLst/>
                        </a:rPr>
                        <a:t>ABI-FD</a:t>
                      </a:r>
                      <a:r>
                        <a:rPr lang="en-US" sz="1200">
                          <a:effectLst/>
                        </a:rPr>
                        <a:t>_PAR06^</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US" sz="1200" dirty="0">
                          <a:effectLst/>
                        </a:rPr>
                        <a:t>Assessment of FD accuracy and precision</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0000FF"/>
                          </a:solidFill>
                          <a:effectLst/>
                        </a:rPr>
                        <a:t>B</a:t>
                      </a:r>
                      <a:r>
                        <a:rPr lang="en-US" sz="1200" dirty="0">
                          <a:effectLst/>
                        </a:rPr>
                        <a:t>, </a:t>
                      </a:r>
                      <a:r>
                        <a:rPr lang="en-US" sz="1200" dirty="0">
                          <a:solidFill>
                            <a:srgbClr val="937DEF"/>
                          </a:solidFill>
                          <a:effectLst/>
                        </a:rPr>
                        <a:t>P</a:t>
                      </a:r>
                      <a:r>
                        <a:rPr lang="en-US" sz="1200" dirty="0">
                          <a:effectLst/>
                        </a:rPr>
                        <a:t>, </a:t>
                      </a:r>
                      <a:r>
                        <a:rPr lang="en-US" sz="1200" dirty="0">
                          <a:solidFill>
                            <a:srgbClr val="00B050"/>
                          </a:solidFill>
                          <a:effectLst/>
                        </a:rPr>
                        <a:t>F</a:t>
                      </a:r>
                      <a:endParaRPr lang="en-US" sz="1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r>
                        <a:rPr lang="en-US" sz="1200" dirty="0">
                          <a:effectLst/>
                        </a:rPr>
                        <a:t>, </a:t>
                      </a:r>
                      <a:r>
                        <a:rPr lang="en-US" sz="1200" dirty="0">
                          <a:solidFill>
                            <a:srgbClr val="00B050"/>
                          </a:solidFill>
                          <a:effectLst/>
                        </a:rPr>
                        <a:t>F</a:t>
                      </a:r>
                      <a:endParaRPr lang="en-US" sz="1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r>
                        <a:rPr lang="en-US" sz="1200" dirty="0">
                          <a:effectLst/>
                        </a:rPr>
                        <a:t>, </a:t>
                      </a:r>
                      <a:r>
                        <a:rPr lang="en-US" sz="1200" dirty="0">
                          <a:solidFill>
                            <a:srgbClr val="00B050"/>
                          </a:solidFill>
                          <a:effectLst/>
                        </a:rPr>
                        <a:t>F</a:t>
                      </a:r>
                      <a:endParaRPr lang="en-US" sz="1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latin typeface="Arial" panose="020B0604020202020204" pitchFamily="34" charset="0"/>
                          <a:ea typeface="Calibri" panose="020F0502020204030204" pitchFamily="34" charset="0"/>
                          <a:cs typeface="Arial" panose="020B0604020202020204" pitchFamily="34" charset="0"/>
                        </a:rPr>
                        <a:t>P</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200" dirty="0">
                          <a:solidFill>
                            <a:srgbClr val="00B050"/>
                          </a:solidFill>
                          <a:effectLst/>
                          <a:latin typeface="Arial" panose="020B0604020202020204" pitchFamily="34" charset="0"/>
                          <a:ea typeface="Calibri" panose="020F0502020204030204" pitchFamily="34" charset="0"/>
                          <a:cs typeface="Arial" panose="020B0604020202020204" pitchFamily="34" charset="0"/>
                        </a:rPr>
                        <a:t> F</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8695956"/>
                  </a:ext>
                </a:extLst>
              </a:tr>
              <a:tr h="372346">
                <a:tc>
                  <a:txBody>
                    <a:bodyPr/>
                    <a:lstStyle/>
                    <a:p>
                      <a:pPr marL="0" marR="0" algn="l">
                        <a:lnSpc>
                          <a:spcPct val="107000"/>
                        </a:lnSpc>
                        <a:spcBef>
                          <a:spcPts val="0"/>
                        </a:spcBef>
                        <a:spcAft>
                          <a:spcPts val="0"/>
                        </a:spcAft>
                      </a:pPr>
                      <a:r>
                        <a:rPr lang="en-US" sz="1200" dirty="0">
                          <a:effectLst/>
                        </a:rPr>
                        <a:t>ABI-CONUS_DSR07</a:t>
                      </a:r>
                      <a:br>
                        <a:rPr lang="en-US" sz="1200" dirty="0">
                          <a:effectLst/>
                        </a:rPr>
                      </a:br>
                      <a:r>
                        <a:rPr lang="en-US" sz="1200" dirty="0">
                          <a:effectLst/>
                        </a:rPr>
                        <a:t>ABI-CONUS_RSR07</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US" sz="1200" dirty="0">
                          <a:effectLst/>
                        </a:rPr>
                        <a:t>Assessment of CONUS accuracy and precision</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0000FF"/>
                          </a:solidFill>
                          <a:effectLst/>
                        </a:rPr>
                        <a:t>B</a:t>
                      </a:r>
                      <a:r>
                        <a:rPr lang="en-US" sz="1200" dirty="0">
                          <a:effectLst/>
                        </a:rPr>
                        <a:t>, </a:t>
                      </a:r>
                      <a:r>
                        <a:rPr lang="en-US" sz="1200" dirty="0">
                          <a:solidFill>
                            <a:srgbClr val="937DEF"/>
                          </a:solidFill>
                          <a:effectLst/>
                        </a:rPr>
                        <a:t>P</a:t>
                      </a:r>
                      <a:r>
                        <a:rPr lang="en-US" sz="1200" dirty="0">
                          <a:effectLst/>
                        </a:rPr>
                        <a:t>, </a:t>
                      </a:r>
                      <a:r>
                        <a:rPr lang="en-US" sz="1200" dirty="0">
                          <a:solidFill>
                            <a:srgbClr val="00B050"/>
                          </a:solidFill>
                          <a:effectLst/>
                        </a:rPr>
                        <a:t>F</a:t>
                      </a:r>
                      <a:endParaRPr lang="en-US" sz="1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r>
                        <a:rPr lang="en-US" sz="1200" dirty="0">
                          <a:effectLst/>
                        </a:rPr>
                        <a:t>, </a:t>
                      </a:r>
                      <a:r>
                        <a:rPr lang="en-US" sz="1200" dirty="0">
                          <a:solidFill>
                            <a:srgbClr val="00B050"/>
                          </a:solidFill>
                          <a:effectLst/>
                        </a:rPr>
                        <a:t>F</a:t>
                      </a:r>
                      <a:endParaRPr lang="en-US" sz="1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r>
                        <a:rPr lang="en-US" sz="1200" dirty="0">
                          <a:effectLst/>
                        </a:rPr>
                        <a:t>, </a:t>
                      </a:r>
                      <a:r>
                        <a:rPr lang="en-US" sz="1200" dirty="0">
                          <a:solidFill>
                            <a:srgbClr val="00B050"/>
                          </a:solidFill>
                          <a:effectLst/>
                        </a:rPr>
                        <a:t>F^</a:t>
                      </a:r>
                      <a:endParaRPr lang="en-US" sz="1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2582238"/>
                  </a:ext>
                </a:extLst>
              </a:tr>
              <a:tr h="217122">
                <a:tc>
                  <a:txBody>
                    <a:bodyPr/>
                    <a:lstStyle/>
                    <a:p>
                      <a:pPr marL="0" marR="0" algn="l">
                        <a:lnSpc>
                          <a:spcPct val="107000"/>
                        </a:lnSpc>
                        <a:spcBef>
                          <a:spcPts val="0"/>
                        </a:spcBef>
                        <a:spcAft>
                          <a:spcPts val="0"/>
                        </a:spcAft>
                      </a:pPr>
                      <a:r>
                        <a:rPr lang="en-US" sz="1200" dirty="0">
                          <a:effectLst/>
                        </a:rPr>
                        <a:t>ABI-MESO_DSR08</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US" sz="1200" dirty="0">
                          <a:effectLst/>
                        </a:rPr>
                        <a:t>Assessment of mesoscale accuracy and precision</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0000FF"/>
                          </a:solidFill>
                          <a:effectLst/>
                        </a:rPr>
                        <a:t>B</a:t>
                      </a:r>
                      <a:r>
                        <a:rPr lang="en-US" sz="1200" dirty="0">
                          <a:effectLst/>
                        </a:rPr>
                        <a:t>, </a:t>
                      </a:r>
                      <a:r>
                        <a:rPr lang="en-US" sz="1200" dirty="0">
                          <a:solidFill>
                            <a:srgbClr val="937DEF"/>
                          </a:solidFill>
                          <a:effectLst/>
                        </a:rPr>
                        <a:t>P</a:t>
                      </a:r>
                      <a:r>
                        <a:rPr lang="en-US" sz="1200" dirty="0">
                          <a:effectLst/>
                        </a:rPr>
                        <a:t>, </a:t>
                      </a:r>
                      <a:r>
                        <a:rPr lang="en-US" sz="1200" dirty="0">
                          <a:solidFill>
                            <a:srgbClr val="00B050"/>
                          </a:solidFill>
                          <a:effectLst/>
                        </a:rPr>
                        <a:t>F</a:t>
                      </a:r>
                      <a:endParaRPr lang="en-US" sz="14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rgbClr val="937DEF"/>
                          </a:solidFill>
                          <a:effectLst/>
                        </a:rPr>
                        <a:t>P*</a:t>
                      </a:r>
                      <a:endParaRPr lang="en-US" sz="1400" dirty="0">
                        <a:solidFill>
                          <a:srgbClr val="937DEF"/>
                        </a:solidFill>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rPr>
                        <a:t>N/A^</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N/A</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267420"/>
                  </a:ext>
                </a:extLst>
              </a:tr>
            </a:tbl>
          </a:graphicData>
        </a:graphic>
      </p:graphicFrame>
      <p:sp>
        <p:nvSpPr>
          <p:cNvPr id="3" name="Rectangle 2">
            <a:extLst>
              <a:ext uri="{FF2B5EF4-FFF2-40B4-BE49-F238E27FC236}">
                <a16:creationId xmlns:a16="http://schemas.microsoft.com/office/drawing/2014/main" id="{A43F8D09-8205-403C-B522-D91EE3EE65EF}"/>
              </a:ext>
            </a:extLst>
          </p:cNvPr>
          <p:cNvSpPr/>
          <p:nvPr/>
        </p:nvSpPr>
        <p:spPr>
          <a:xfrm>
            <a:off x="8051800" y="989815"/>
            <a:ext cx="628107" cy="4300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28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lt1"/>
                </a:solidFill>
              </a:rPr>
              <a:t>Application of PLPT Analysis </a:t>
            </a:r>
            <a:br>
              <a:rPr lang="en-US" dirty="0">
                <a:solidFill>
                  <a:schemeClr val="lt1"/>
                </a:solidFill>
              </a:rPr>
            </a:br>
            <a:r>
              <a:rPr lang="en-US" dirty="0">
                <a:solidFill>
                  <a:schemeClr val="lt1"/>
                </a:solidFill>
              </a:rPr>
              <a:t>Tests to Domains</a:t>
            </a:r>
            <a:endParaRPr lang="en-US" dirty="0"/>
          </a:p>
        </p:txBody>
      </p:sp>
      <p:sp>
        <p:nvSpPr>
          <p:cNvPr id="3" name="Text Placeholder 2"/>
          <p:cNvSpPr>
            <a:spLocks noGrp="1"/>
          </p:cNvSpPr>
          <p:nvPr>
            <p:ph type="body" idx="1"/>
          </p:nvPr>
        </p:nvSpPr>
        <p:spPr>
          <a:xfrm>
            <a:off x="1360177" y="4937165"/>
            <a:ext cx="8510951" cy="1495533"/>
          </a:xfrm>
        </p:spPr>
        <p:txBody>
          <a:bodyPr>
            <a:normAutofit lnSpcReduction="10000"/>
          </a:bodyPr>
          <a:lstStyle/>
          <a:p>
            <a:endParaRPr lang="en-US" sz="2800" dirty="0"/>
          </a:p>
          <a:p>
            <a:pPr marL="25400" indent="0">
              <a:buNone/>
            </a:pPr>
            <a:r>
              <a:rPr lang="en-US" sz="1700" dirty="0"/>
              <a:t>CERES: </a:t>
            </a:r>
            <a:r>
              <a:rPr lang="en-US" sz="1700" dirty="0">
                <a:solidFill>
                  <a:schemeClr val="bg1"/>
                </a:solidFill>
                <a:latin typeface="Calibri" panose="020F0502020204030204" pitchFamily="34" charset="0"/>
              </a:rPr>
              <a:t>Clouds and the Earth Radiant Energy System</a:t>
            </a:r>
            <a:endParaRPr lang="en-US" sz="1700" dirty="0">
              <a:solidFill>
                <a:schemeClr val="bg1"/>
              </a:solidFill>
            </a:endParaRPr>
          </a:p>
          <a:p>
            <a:pPr marL="25400" indent="0">
              <a:spcBef>
                <a:spcPts val="0"/>
              </a:spcBef>
              <a:buNone/>
            </a:pPr>
            <a:r>
              <a:rPr lang="en-US" sz="1700" dirty="0">
                <a:solidFill>
                  <a:schemeClr val="bg1"/>
                </a:solidFill>
              </a:rPr>
              <a:t>SURFRAD: Surface Radiation Budget Network (US)</a:t>
            </a:r>
          </a:p>
          <a:p>
            <a:pPr marL="25400" indent="0">
              <a:spcBef>
                <a:spcPts val="0"/>
              </a:spcBef>
              <a:buNone/>
            </a:pPr>
            <a:r>
              <a:rPr lang="en-US" sz="1700" dirty="0">
                <a:solidFill>
                  <a:schemeClr val="bg1"/>
                </a:solidFill>
              </a:rPr>
              <a:t>SOLRAD: Solar radiation network (US)</a:t>
            </a:r>
            <a:endParaRPr lang="en-US" sz="17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12</a:t>
            </a:fld>
            <a:endParaRPr lang="en-US"/>
          </a:p>
        </p:txBody>
      </p:sp>
      <p:graphicFrame>
        <p:nvGraphicFramePr>
          <p:cNvPr id="7" name="Shape 124">
            <a:extLst>
              <a:ext uri="{FF2B5EF4-FFF2-40B4-BE49-F238E27FC236}">
                <a16:creationId xmlns:a16="http://schemas.microsoft.com/office/drawing/2014/main" id="{5BB0DE7E-0FE4-4B3C-8A2A-7C8A92409120}"/>
              </a:ext>
            </a:extLst>
          </p:cNvPr>
          <p:cNvGraphicFramePr/>
          <p:nvPr>
            <p:extLst>
              <p:ext uri="{D42A27DB-BD31-4B8C-83A1-F6EECF244321}">
                <p14:modId xmlns:p14="http://schemas.microsoft.com/office/powerpoint/2010/main" val="201302579"/>
              </p:ext>
            </p:extLst>
          </p:nvPr>
        </p:nvGraphicFramePr>
        <p:xfrm>
          <a:off x="1360177" y="1414518"/>
          <a:ext cx="6423641" cy="4041471"/>
        </p:xfrm>
        <a:graphic>
          <a:graphicData uri="http://schemas.openxmlformats.org/drawingml/2006/table">
            <a:tbl>
              <a:tblPr>
                <a:noFill/>
              </a:tblPr>
              <a:tblGrid>
                <a:gridCol w="601812">
                  <a:extLst>
                    <a:ext uri="{9D8B030D-6E8A-4147-A177-3AD203B41FA5}">
                      <a16:colId xmlns:a16="http://schemas.microsoft.com/office/drawing/2014/main" val="20000"/>
                    </a:ext>
                  </a:extLst>
                </a:gridCol>
                <a:gridCol w="4701707">
                  <a:extLst>
                    <a:ext uri="{9D8B030D-6E8A-4147-A177-3AD203B41FA5}">
                      <a16:colId xmlns:a16="http://schemas.microsoft.com/office/drawing/2014/main" val="20001"/>
                    </a:ext>
                  </a:extLst>
                </a:gridCol>
                <a:gridCol w="1120122">
                  <a:extLst>
                    <a:ext uri="{9D8B030D-6E8A-4147-A177-3AD203B41FA5}">
                      <a16:colId xmlns:a16="http://schemas.microsoft.com/office/drawing/2014/main" val="20002"/>
                    </a:ext>
                  </a:extLst>
                </a:gridCol>
              </a:tblGrid>
              <a:tr h="426781">
                <a:tc gridSpan="2">
                  <a:txBody>
                    <a:bodyPr/>
                    <a:lstStyle/>
                    <a:p>
                      <a:pPr marL="0" marR="0" lvl="0" indent="0" algn="ctr" rtl="0">
                        <a:lnSpc>
                          <a:spcPct val="100000"/>
                        </a:lnSpc>
                        <a:spcBef>
                          <a:spcPts val="0"/>
                        </a:spcBef>
                        <a:spcAft>
                          <a:spcPts val="0"/>
                        </a:spcAft>
                        <a:buClr>
                          <a:srgbClr val="FFFFFF"/>
                        </a:buClr>
                        <a:buSzPct val="25000"/>
                        <a:buFont typeface="Arial"/>
                        <a:buNone/>
                      </a:pPr>
                      <a:r>
                        <a:rPr lang="en-US" sz="1800" i="1" u="none" strike="noStrike" cap="none" dirty="0">
                          <a:solidFill>
                            <a:srgbClr val="FFFFFF"/>
                          </a:solidFill>
                          <a:latin typeface="Calibri" panose="020F0502020204030204" pitchFamily="34" charset="0"/>
                        </a:rPr>
                        <a:t>Analysis Method</a:t>
                      </a:r>
                    </a:p>
                  </a:txBody>
                  <a:tcPr marL="91425" marR="91425" marT="91425" marB="91425">
                    <a:lnL w="76200" cap="flat" cmpd="sng">
                      <a:solidFill>
                        <a:srgbClr val="BFBFBF"/>
                      </a:solidFill>
                      <a:prstDash val="solid"/>
                      <a:round/>
                      <a:headEnd type="none" w="med" len="med"/>
                      <a:tailEnd type="none" w="med" len="med"/>
                    </a:lnL>
                    <a:lnR w="76200" cap="flat" cmpd="sng">
                      <a:solidFill>
                        <a:srgbClr val="BFBFBF"/>
                      </a:solidFill>
                      <a:prstDash val="solid"/>
                      <a:round/>
                      <a:headEnd type="none" w="med" len="med"/>
                      <a:tailEnd type="none" w="med" len="med"/>
                    </a:lnR>
                    <a:lnT w="76200" cap="flat" cmpd="sng">
                      <a:solidFill>
                        <a:srgbClr val="BFBFBF"/>
                      </a:solidFill>
                      <a:prstDash val="solid"/>
                      <a:round/>
                      <a:headEnd type="none" w="med" len="med"/>
                      <a:tailEnd type="none" w="med" len="med"/>
                    </a:lnT>
                    <a:lnB w="76200" cap="flat" cmpd="sng">
                      <a:solidFill>
                        <a:srgbClr val="BFBFBF"/>
                      </a:solidFill>
                      <a:prstDash val="solid"/>
                      <a:round/>
                      <a:headEnd type="none" w="med" len="med"/>
                      <a:tailEnd type="none" w="med" len="med"/>
                    </a:lnB>
                  </a:tcPr>
                </a:tc>
                <a:tc hMerge="1">
                  <a:txBody>
                    <a:bodyPr/>
                    <a:lstStyle/>
                    <a:p>
                      <a:endParaRPr lang="en-US"/>
                    </a:p>
                  </a:txBody>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i="1" u="none" strike="noStrike" cap="none" dirty="0">
                          <a:solidFill>
                            <a:srgbClr val="FFFFFF"/>
                          </a:solidFill>
                          <a:latin typeface="Calibri" panose="020F0502020204030204" pitchFamily="34" charset="0"/>
                        </a:rPr>
                        <a:t>FD</a:t>
                      </a:r>
                    </a:p>
                  </a:txBody>
                  <a:tcPr marL="91425" marR="91425" marT="91425" marB="91425">
                    <a:lnL w="76200" cap="flat" cmpd="sng">
                      <a:solidFill>
                        <a:srgbClr val="BFBFBF"/>
                      </a:solidFill>
                      <a:prstDash val="solid"/>
                      <a:round/>
                      <a:headEnd type="none" w="med" len="med"/>
                      <a:tailEnd type="none" w="med" len="med"/>
                    </a:lnL>
                    <a:lnR w="76200" cap="flat" cmpd="sng">
                      <a:solidFill>
                        <a:srgbClr val="BFBFBF"/>
                      </a:solidFill>
                      <a:prstDash val="solid"/>
                      <a:round/>
                      <a:headEnd type="none" w="med" len="med"/>
                      <a:tailEnd type="none" w="med" len="med"/>
                    </a:lnR>
                    <a:lnT w="76200" cap="flat" cmpd="sng">
                      <a:solidFill>
                        <a:srgbClr val="BFBFBF"/>
                      </a:solidFill>
                      <a:prstDash val="solid"/>
                      <a:round/>
                      <a:headEnd type="none" w="med" len="med"/>
                      <a:tailEnd type="none" w="med" len="med"/>
                    </a:lnT>
                    <a:lnB w="76200" cap="flat" cmpd="sng">
                      <a:solidFill>
                        <a:srgbClr val="BFBFBF"/>
                      </a:solidFill>
                      <a:prstDash val="solid"/>
                      <a:round/>
                      <a:headEnd type="none" w="med" len="med"/>
                      <a:tailEnd type="none" w="med" len="med"/>
                    </a:lnB>
                  </a:tcPr>
                </a:tc>
                <a:extLst>
                  <a:ext uri="{0D108BD9-81ED-4DB2-BD59-A6C34878D82A}">
                    <a16:rowId xmlns:a16="http://schemas.microsoft.com/office/drawing/2014/main" val="10000"/>
                  </a:ext>
                </a:extLst>
              </a:tr>
              <a:tr h="457170">
                <a:tc rowSpan="2">
                  <a:txBody>
                    <a:bodyPr/>
                    <a:lstStyle/>
                    <a:p>
                      <a:pPr marL="0" marR="0" lvl="0" indent="0" algn="ctr" rtl="0">
                        <a:lnSpc>
                          <a:spcPct val="100000"/>
                        </a:lnSpc>
                        <a:spcBef>
                          <a:spcPts val="0"/>
                        </a:spcBef>
                        <a:spcAft>
                          <a:spcPts val="0"/>
                        </a:spcAft>
                        <a:buClr>
                          <a:srgbClr val="FFFFFF"/>
                        </a:buClr>
                        <a:buSzPct val="25000"/>
                        <a:buFont typeface="Arial"/>
                        <a:buNone/>
                      </a:pPr>
                      <a:r>
                        <a:rPr lang="en-US" sz="1800" u="none" strike="noStrike" cap="none" dirty="0">
                          <a:solidFill>
                            <a:srgbClr val="FFFFFF"/>
                          </a:solidFill>
                        </a:rPr>
                        <a:t>Visual</a:t>
                      </a:r>
                    </a:p>
                  </a:txBody>
                  <a:tcPr marL="91425" marR="91425" marT="91425" marB="91425" vert="vert270">
                    <a:lnL w="76200" cap="flat" cmpd="sng">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lang="en-US" sz="1800" u="none" strike="noStrike" cap="none" baseline="0" dirty="0">
                          <a:solidFill>
                            <a:schemeClr val="bg1"/>
                          </a:solidFill>
                          <a:latin typeface="Calibri" panose="020F0502020204030204" pitchFamily="34" charset="0"/>
                        </a:rPr>
                        <a:t>Inspection for range</a:t>
                      </a:r>
                    </a:p>
                  </a:txBody>
                  <a:tcPr marL="91425" marR="91425" marT="91425" marB="91425">
                    <a:lnL w="76200" cap="flat" cmpd="sng">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1800" u="none" strike="noStrike" cap="none" dirty="0">
                        <a:latin typeface="Calibri" panose="020F0502020204030204" pitchFamily="34" charset="0"/>
                      </a:endParaRPr>
                    </a:p>
                  </a:txBody>
                  <a:tcPr marL="91425" marR="91425" marT="91425" marB="91425">
                    <a:lnL w="76200" cap="flat" cmpd="sng">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457170">
                <a:tc vMerge="1">
                  <a:txBody>
                    <a:bodyPr/>
                    <a:lstStyle/>
                    <a:p>
                      <a:pPr marL="0" marR="0" lvl="0" indent="0" algn="ctr" rtl="0">
                        <a:lnSpc>
                          <a:spcPct val="100000"/>
                        </a:lnSpc>
                        <a:spcBef>
                          <a:spcPts val="0"/>
                        </a:spcBef>
                        <a:spcAft>
                          <a:spcPts val="0"/>
                        </a:spcAft>
                        <a:buClr>
                          <a:srgbClr val="FFFFFF"/>
                        </a:buClr>
                        <a:buSzPct val="25000"/>
                        <a:buFont typeface="Arial"/>
                        <a:buNone/>
                      </a:pPr>
                      <a:endParaRPr lang="en-US" sz="1800" u="none" strike="noStrike" cap="none" dirty="0">
                        <a:solidFill>
                          <a:srgbClr val="FFFFFF"/>
                        </a:solidFill>
                      </a:endParaRPr>
                    </a:p>
                  </a:txBody>
                  <a:tcPr marL="91425" marR="91425" marT="91425" marB="91425" vert="vert270">
                    <a:lnL w="76200" cap="flat" cmpd="sng">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lang="en-US" sz="1800" u="none" strike="noStrike" cap="none" baseline="0" dirty="0">
                          <a:solidFill>
                            <a:schemeClr val="bg1"/>
                          </a:solidFill>
                          <a:latin typeface="Calibri" panose="020F0502020204030204" pitchFamily="34" charset="0"/>
                        </a:rPr>
                        <a:t>Comparison with GOES-16</a:t>
                      </a:r>
                    </a:p>
                  </a:txBody>
                  <a:tcPr marL="91425" marR="91425" marT="91425" marB="91425">
                    <a:lnL w="76200" cap="flat" cmpd="sng" algn="ctr">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1800" u="none" strike="noStrike" cap="none" dirty="0">
                        <a:latin typeface="Calibri" panose="020F0502020204030204" pitchFamily="34" charset="0"/>
                      </a:endParaRPr>
                    </a:p>
                  </a:txBody>
                  <a:tcPr marL="91425" marR="91425" marT="91425" marB="91425">
                    <a:lnL w="76200" cap="flat" cmpd="sng" algn="ctr">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solidFill>
                      <a:srgbClr val="00B050"/>
                    </a:solidFill>
                  </a:tcPr>
                </a:tc>
                <a:extLst>
                  <a:ext uri="{0D108BD9-81ED-4DB2-BD59-A6C34878D82A}">
                    <a16:rowId xmlns:a16="http://schemas.microsoft.com/office/drawing/2014/main" val="828765592"/>
                  </a:ext>
                </a:extLst>
              </a:tr>
              <a:tr h="459174">
                <a:tc rowSpan="4">
                  <a:txBody>
                    <a:bodyPr/>
                    <a:lstStyle/>
                    <a:p>
                      <a:pPr marL="0" marR="0" lvl="0" indent="0" algn="ctr" rtl="0">
                        <a:lnSpc>
                          <a:spcPct val="100000"/>
                        </a:lnSpc>
                        <a:spcBef>
                          <a:spcPts val="0"/>
                        </a:spcBef>
                        <a:spcAft>
                          <a:spcPts val="0"/>
                        </a:spcAft>
                        <a:buClr>
                          <a:srgbClr val="FFFFFF"/>
                        </a:buClr>
                        <a:buSzPct val="25000"/>
                        <a:buFont typeface="Arial"/>
                        <a:buNone/>
                      </a:pPr>
                      <a:r>
                        <a:rPr lang="en-US" sz="1800" u="none" strike="noStrike" cap="none" dirty="0">
                          <a:solidFill>
                            <a:srgbClr val="FFFFFF"/>
                          </a:solidFill>
                        </a:rPr>
                        <a:t>Quantitative</a:t>
                      </a:r>
                    </a:p>
                  </a:txBody>
                  <a:tcPr marL="91425" marR="91425" marT="91425" marB="91425" vert="vert270">
                    <a:lnL w="76200" cap="flat" cmpd="sng">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rPr>
                        <a:t>Comparison with GOES-16</a:t>
                      </a:r>
                    </a:p>
                  </a:txBody>
                  <a:tcPr anchor="ctr">
                    <a:lnL w="76200" cap="flat" cmpd="sng" algn="ctr">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1800" u="none" strike="noStrike" cap="none" dirty="0">
                        <a:latin typeface="Calibri" panose="020F0502020204030204" pitchFamily="34" charset="0"/>
                      </a:endParaRPr>
                    </a:p>
                  </a:txBody>
                  <a:tcPr>
                    <a:lnL w="76200" cap="flat" cmpd="sng" algn="ctr">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682866">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lang="en-US" sz="1800" u="none" strike="noStrike" cap="none" dirty="0">
                          <a:solidFill>
                            <a:srgbClr val="FFFFFF"/>
                          </a:solidFill>
                          <a:latin typeface="Calibri" panose="020F0502020204030204" pitchFamily="34" charset="0"/>
                        </a:rPr>
                        <a:t>Comparison of GOES-19 DSR with ground measurements (SURFRAD and SOLRAD)</a:t>
                      </a:r>
                    </a:p>
                  </a:txBody>
                  <a:tcPr marL="91425" marR="91425" marT="91425" marB="91425">
                    <a:lnL w="76200" cap="flat" cmpd="sng" algn="ctr">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1800" u="none" strike="noStrike" cap="none" dirty="0">
                        <a:latin typeface="Calibri" panose="020F0502020204030204" pitchFamily="34" charset="0"/>
                      </a:endParaRPr>
                    </a:p>
                  </a:txBody>
                  <a:tcPr marL="91425" marR="91425" marT="91425" marB="91425">
                    <a:lnL w="76200" cap="flat" cmpd="sng" algn="ctr">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682866">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lang="en-US" sz="1800" u="none" strike="noStrike" cap="none" dirty="0">
                          <a:solidFill>
                            <a:srgbClr val="FFFFFF"/>
                          </a:solidFill>
                          <a:latin typeface="Calibri" panose="020F0502020204030204" pitchFamily="34" charset="0"/>
                        </a:rPr>
                        <a:t>Comparison of GOES-19 PAR with ground measurements (SURFRAD)</a:t>
                      </a:r>
                    </a:p>
                  </a:txBody>
                  <a:tcPr marL="91425" marR="91425" marT="91425" marB="91425">
                    <a:lnL w="76200" cap="flat" cmpd="sng" algn="ctr">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1800" u="none" strike="noStrike" cap="none" dirty="0">
                        <a:latin typeface="Calibri" panose="020F0502020204030204" pitchFamily="34" charset="0"/>
                      </a:endParaRPr>
                    </a:p>
                  </a:txBody>
                  <a:tcPr marL="91425" marR="91425" marT="91425" marB="91425">
                    <a:lnL w="76200" cap="flat" cmpd="sng" algn="ctr">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lgn="ctr">
                      <a:solidFill>
                        <a:srgbClr val="BFBFBF"/>
                      </a:solidFill>
                      <a:prstDash val="solid"/>
                      <a:round/>
                      <a:headEnd type="none" w="med" len="med"/>
                      <a:tailEnd type="none" w="med" len="med"/>
                    </a:lnB>
                    <a:solidFill>
                      <a:srgbClr val="00B050"/>
                    </a:solidFill>
                  </a:tcPr>
                </a:tc>
                <a:extLst>
                  <a:ext uri="{0D108BD9-81ED-4DB2-BD59-A6C34878D82A}">
                    <a16:rowId xmlns:a16="http://schemas.microsoft.com/office/drawing/2014/main" val="613481699"/>
                  </a:ext>
                </a:extLst>
              </a:tr>
              <a:tr h="747807">
                <a:tc vMerge="1">
                  <a:txBody>
                    <a:bodyPr/>
                    <a:lstStyle/>
                    <a:p>
                      <a:pPr marL="0" marR="0" lvl="0" indent="0" algn="ctr" rtl="0">
                        <a:lnSpc>
                          <a:spcPct val="100000"/>
                        </a:lnSpc>
                        <a:spcBef>
                          <a:spcPts val="0"/>
                        </a:spcBef>
                        <a:spcAft>
                          <a:spcPts val="0"/>
                        </a:spcAft>
                        <a:buClr>
                          <a:srgbClr val="FFFFFF"/>
                        </a:buClr>
                        <a:buSzPct val="25000"/>
                        <a:buFont typeface="Arial"/>
                        <a:buNone/>
                      </a:pPr>
                      <a:endParaRPr lang="en-US" sz="1800" u="none" strike="noStrike" cap="none" dirty="0">
                        <a:solidFill>
                          <a:srgbClr val="FFFFFF"/>
                        </a:solidFill>
                      </a:endParaRPr>
                    </a:p>
                  </a:txBody>
                  <a:tcPr marL="91425" marR="91425" marT="91425" marB="91425" vert="vert270">
                    <a:lnL w="76200" cap="flat" cmpd="sng">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solidFill>
                        <a:srgbClr val="BFBFB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rPr>
                        <a:t>Comparison of GOES-19 RSR with CERES RSR</a:t>
                      </a:r>
                    </a:p>
                  </a:txBody>
                  <a:tcPr marL="91425" marR="91425" marT="91425" marB="91425">
                    <a:lnL w="76200" cap="flat" cmpd="sng" algn="ctr">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solidFill>
                        <a:srgbClr val="BFBFB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1800" u="none" strike="noStrike" cap="none" dirty="0">
                        <a:latin typeface="Calibri" panose="020F0502020204030204" pitchFamily="34" charset="0"/>
                      </a:endParaRPr>
                    </a:p>
                  </a:txBody>
                  <a:tcPr marL="91425" marR="91425" marT="91425" marB="91425">
                    <a:lnL w="76200" cap="flat" cmpd="sng" algn="ctr">
                      <a:solidFill>
                        <a:srgbClr val="BFBFBF"/>
                      </a:solidFill>
                      <a:prstDash val="solid"/>
                      <a:round/>
                      <a:headEnd type="none" w="med" len="med"/>
                      <a:tailEnd type="none" w="med" len="med"/>
                    </a:lnL>
                    <a:lnR w="76200" cap="flat" cmpd="sng" algn="ctr">
                      <a:solidFill>
                        <a:srgbClr val="BFBFBF"/>
                      </a:solidFill>
                      <a:prstDash val="solid"/>
                      <a:round/>
                      <a:headEnd type="none" w="med" len="med"/>
                      <a:tailEnd type="none" w="med" len="med"/>
                    </a:lnR>
                    <a:lnT w="76200" cap="flat" cmpd="sng" algn="ctr">
                      <a:solidFill>
                        <a:srgbClr val="BFBFBF"/>
                      </a:solidFill>
                      <a:prstDash val="solid"/>
                      <a:round/>
                      <a:headEnd type="none" w="med" len="med"/>
                      <a:tailEnd type="none" w="med" len="med"/>
                    </a:lnT>
                    <a:lnB w="76200" cap="flat" cmpd="sng">
                      <a:solidFill>
                        <a:srgbClr val="BFBFBF"/>
                      </a:solidFill>
                      <a:prstDash val="solid"/>
                      <a:round/>
                      <a:headEnd type="none" w="med" len="med"/>
                      <a:tailEnd type="none" w="med" len="med"/>
                    </a:lnB>
                    <a:solidFill>
                      <a:srgbClr val="00B050"/>
                    </a:solidFill>
                  </a:tcPr>
                </a:tc>
                <a:extLst>
                  <a:ext uri="{0D108BD9-81ED-4DB2-BD59-A6C34878D82A}">
                    <a16:rowId xmlns:a16="http://schemas.microsoft.com/office/drawing/2014/main" val="4144965644"/>
                  </a:ext>
                </a:extLst>
              </a:tr>
            </a:tbl>
          </a:graphicData>
        </a:graphic>
      </p:graphicFrame>
    </p:spTree>
    <p:extLst>
      <p:ext uri="{BB962C8B-B14F-4D97-AF65-F5344CB8AC3E}">
        <p14:creationId xmlns:p14="http://schemas.microsoft.com/office/powerpoint/2010/main" val="357264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lIns="91425" tIns="91425" rIns="91425" bIns="91425" anchor="ctr" anchorCtr="0">
            <a:noAutofit/>
          </a:bodyPr>
          <a:lstStyle/>
          <a:p>
            <a:pPr lvl="0"/>
            <a:r>
              <a:rPr lang="en-US" dirty="0"/>
              <a:t>GOES-19 Data Used in this Review</a:t>
            </a:r>
          </a:p>
        </p:txBody>
      </p:sp>
      <p:sp>
        <p:nvSpPr>
          <p:cNvPr id="133" name="Shape 133"/>
          <p:cNvSpPr txBox="1">
            <a:spLocks noGrp="1"/>
          </p:cNvSpPr>
          <p:nvPr>
            <p:ph type="body" idx="1"/>
          </p:nvPr>
        </p:nvSpPr>
        <p:spPr>
          <a:xfrm>
            <a:off x="457200" y="1280159"/>
            <a:ext cx="8229600" cy="5228705"/>
          </a:xfrm>
          <a:prstGeom prst="rect">
            <a:avLst/>
          </a:prstGeom>
        </p:spPr>
        <p:txBody>
          <a:bodyPr lIns="91425" tIns="91425" rIns="91425" bIns="91425" anchor="t" anchorCtr="0">
            <a:normAutofit fontScale="92500"/>
          </a:bodyPr>
          <a:lstStyle/>
          <a:p>
            <a:pPr indent="-228600">
              <a:spcBef>
                <a:spcPts val="0"/>
              </a:spcBef>
              <a:spcAft>
                <a:spcPts val="600"/>
              </a:spcAft>
            </a:pPr>
            <a:r>
              <a:rPr lang="en-US" sz="2800" b="1" dirty="0"/>
              <a:t>G19 DSR, RSR, and PAR in FD.</a:t>
            </a:r>
          </a:p>
          <a:p>
            <a:pPr marL="457200" indent="-228600">
              <a:spcBef>
                <a:spcPts val="0"/>
              </a:spcBef>
            </a:pPr>
            <a:r>
              <a:rPr lang="en-US" sz="2800" b="1" dirty="0">
                <a:solidFill>
                  <a:schemeClr val="bg1"/>
                </a:solidFill>
              </a:rPr>
              <a:t>Time period: </a:t>
            </a:r>
            <a:r>
              <a:rPr lang="en-US" sz="2800" b="1" dirty="0">
                <a:solidFill>
                  <a:srgbClr val="FFC000"/>
                </a:solidFill>
              </a:rPr>
              <a:t>10/29/24 – 01/15/25</a:t>
            </a:r>
            <a:r>
              <a:rPr lang="en-US" sz="2800" b="1" dirty="0">
                <a:solidFill>
                  <a:schemeClr val="bg1"/>
                </a:solidFill>
              </a:rPr>
              <a:t>  </a:t>
            </a:r>
          </a:p>
          <a:p>
            <a:pPr lvl="1" indent="-228600">
              <a:spcBef>
                <a:spcPts val="0"/>
              </a:spcBef>
            </a:pPr>
            <a:r>
              <a:rPr lang="en-US" sz="2400" b="1" dirty="0">
                <a:solidFill>
                  <a:schemeClr val="bg1"/>
                </a:solidFill>
              </a:rPr>
              <a:t>G19 L1b reached Beta maturity on 10/01/24 </a:t>
            </a:r>
          </a:p>
          <a:p>
            <a:pPr lvl="2" indent="-228600">
              <a:spcBef>
                <a:spcPts val="0"/>
              </a:spcBef>
            </a:pPr>
            <a:r>
              <a:rPr lang="en-US" sz="2000" b="1" dirty="0">
                <a:solidFill>
                  <a:schemeClr val="bg1"/>
                </a:solidFill>
              </a:rPr>
              <a:t>SRB algorithm requires 29-day of clear sky TOA albedo time-series</a:t>
            </a:r>
          </a:p>
          <a:p>
            <a:pPr marL="457200" indent="-228600">
              <a:spcBef>
                <a:spcPts val="1200"/>
              </a:spcBef>
            </a:pPr>
            <a:r>
              <a:rPr lang="en-US" sz="2800" b="1" dirty="0"/>
              <a:t>Matchups (set of quasi coincident and collocated G19 and reference data):</a:t>
            </a:r>
          </a:p>
          <a:p>
            <a:pPr marL="857250" lvl="1" indent="-228600">
              <a:spcBef>
                <a:spcPts val="0"/>
              </a:spcBef>
            </a:pPr>
            <a:r>
              <a:rPr lang="en-US" sz="2400" dirty="0"/>
              <a:t>RSR with CERES observations.</a:t>
            </a:r>
          </a:p>
          <a:p>
            <a:pPr marL="857250" lvl="1" indent="-228600">
              <a:spcBef>
                <a:spcPts val="0"/>
              </a:spcBef>
            </a:pPr>
            <a:r>
              <a:rPr lang="en-US" sz="2400" dirty="0"/>
              <a:t>DSR with SURFRAD and SOLRAD measurements.</a:t>
            </a:r>
          </a:p>
          <a:p>
            <a:pPr marL="1314450" lvl="2" indent="-228600">
              <a:spcBef>
                <a:spcPts val="0"/>
              </a:spcBef>
            </a:pPr>
            <a:r>
              <a:rPr lang="en-US" sz="2000" dirty="0"/>
              <a:t>G19 data are spatially averaged within an area of 25-km radius centered on ground site.</a:t>
            </a:r>
          </a:p>
          <a:p>
            <a:pPr marL="1314450" lvl="2" indent="-228600">
              <a:spcBef>
                <a:spcPts val="0"/>
              </a:spcBef>
            </a:pPr>
            <a:r>
              <a:rPr lang="en-US" sz="2000" dirty="0"/>
              <a:t>Reference data are temporally averaged within ±30-min centered on G19 retrieval time.</a:t>
            </a:r>
            <a:r>
              <a:rPr lang="en-US" sz="2400" dirty="0"/>
              <a:t> </a:t>
            </a:r>
          </a:p>
          <a:p>
            <a:pPr marL="857250" lvl="1" indent="-228600">
              <a:spcBef>
                <a:spcPts val="0"/>
              </a:spcBef>
            </a:pPr>
            <a:r>
              <a:rPr lang="en-US" sz="2400" dirty="0">
                <a:solidFill>
                  <a:schemeClr val="bg1"/>
                </a:solidFill>
              </a:rPr>
              <a:t>PAR with SURFRAD measurements.</a:t>
            </a:r>
          </a:p>
          <a:p>
            <a:pPr marL="1314450" lvl="2" indent="-228600">
              <a:spcBef>
                <a:spcPts val="0"/>
              </a:spcBef>
            </a:pPr>
            <a:r>
              <a:rPr lang="en-US" sz="2000" dirty="0">
                <a:solidFill>
                  <a:schemeClr val="bg1"/>
                </a:solidFill>
              </a:rPr>
              <a:t>Same as DSR</a:t>
            </a:r>
          </a:p>
          <a:p>
            <a:pPr marL="857250" lvl="1" indent="-228600">
              <a:spcBef>
                <a:spcPts val="0"/>
              </a:spcBef>
            </a:pPr>
            <a:endParaRPr lang="en-US" sz="2400" dirty="0">
              <a:solidFill>
                <a:srgbClr val="FFC000"/>
              </a:solidFill>
            </a:endParaRPr>
          </a:p>
          <a:p>
            <a:pPr marL="0" lvl="0" indent="0" rtl="0">
              <a:spcBef>
                <a:spcPts val="0"/>
              </a:spcBef>
              <a:buNone/>
            </a:pPr>
            <a:endParaRPr dirty="0"/>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0207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G19/G16 </a:t>
            </a:r>
            <a:r>
              <a:rPr lang="en-US" dirty="0">
                <a:solidFill>
                  <a:srgbClr val="FFC000"/>
                </a:solidFill>
              </a:rPr>
              <a:t>FD</a:t>
            </a:r>
            <a:r>
              <a:rPr lang="en-US" dirty="0"/>
              <a:t> </a:t>
            </a:r>
            <a:r>
              <a:rPr lang="en-US" dirty="0">
                <a:solidFill>
                  <a:srgbClr val="FFC000"/>
                </a:solidFill>
              </a:rPr>
              <a:t>DSR</a:t>
            </a:r>
            <a:r>
              <a:rPr lang="en-US" dirty="0"/>
              <a:t> Comparison 18 UTC on 10/30/24</a:t>
            </a:r>
          </a:p>
        </p:txBody>
      </p:sp>
      <p:sp>
        <p:nvSpPr>
          <p:cNvPr id="3" name="Text Placeholder 2"/>
          <p:cNvSpPr>
            <a:spLocks noGrp="1"/>
          </p:cNvSpPr>
          <p:nvPr>
            <p:ph type="body" idx="1"/>
          </p:nvPr>
        </p:nvSpPr>
        <p:spPr>
          <a:xfrm>
            <a:off x="447040" y="1096010"/>
            <a:ext cx="2160016" cy="5761990"/>
          </a:xfrm>
        </p:spPr>
        <p:txBody>
          <a:bodyPr>
            <a:normAutofit fontScale="85000" lnSpcReduction="20000"/>
          </a:bodyPr>
          <a:lstStyle/>
          <a:p>
            <a:pPr marL="25400" indent="0">
              <a:buNone/>
            </a:pPr>
            <a:r>
              <a:rPr lang="en-US" sz="2600" b="1" dirty="0"/>
              <a:t>PLPT test ABI-FD_DSR01</a:t>
            </a:r>
          </a:p>
          <a:p>
            <a:pPr marL="231775" indent="-206375">
              <a:spcBef>
                <a:spcPts val="1200"/>
              </a:spcBef>
            </a:pPr>
            <a:r>
              <a:rPr lang="en-US" sz="2600" dirty="0">
                <a:solidFill>
                  <a:schemeClr val="bg1"/>
                </a:solidFill>
              </a:rPr>
              <a:t>G19 remapped to G16 position.</a:t>
            </a:r>
          </a:p>
          <a:p>
            <a:pPr marL="231775" indent="-206375">
              <a:spcBef>
                <a:spcPts val="1200"/>
              </a:spcBef>
            </a:pPr>
            <a:r>
              <a:rPr lang="en-US" sz="2600" dirty="0"/>
              <a:t>G19 and G16 Full Disk (FD) DSRs are visually similar.</a:t>
            </a:r>
          </a:p>
          <a:p>
            <a:pPr marL="231775" indent="-206375">
              <a:spcBef>
                <a:spcPts val="1200"/>
              </a:spcBef>
            </a:pPr>
            <a:r>
              <a:rPr lang="en-US" sz="2600" dirty="0"/>
              <a:t>G19 DSR is in expected range.</a:t>
            </a:r>
          </a:p>
          <a:p>
            <a:pPr marL="231775" indent="-206375">
              <a:spcBef>
                <a:spcPts val="1200"/>
              </a:spcBef>
            </a:pPr>
            <a:r>
              <a:rPr lang="en-US" sz="2600" dirty="0">
                <a:solidFill>
                  <a:schemeClr val="bg1"/>
                </a:solidFill>
              </a:rPr>
              <a:t>Distributions of good quality FD DSR from G19 and G16 are similar.</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14</a:t>
            </a:fld>
            <a:endParaRPr lang="en-US"/>
          </a:p>
        </p:txBody>
      </p:sp>
      <p:pic>
        <p:nvPicPr>
          <p:cNvPr id="11" name="Picture 10">
            <a:extLst>
              <a:ext uri="{FF2B5EF4-FFF2-40B4-BE49-F238E27FC236}">
                <a16:creationId xmlns:a16="http://schemas.microsoft.com/office/drawing/2014/main" id="{6733DFEE-3AF8-44EF-9C65-AB7ADA37E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743" y="3840480"/>
            <a:ext cx="3017520" cy="3017520"/>
          </a:xfrm>
          <a:prstGeom prst="rect">
            <a:avLst/>
          </a:prstGeom>
        </p:spPr>
      </p:pic>
      <p:pic>
        <p:nvPicPr>
          <p:cNvPr id="12" name="Picture 11">
            <a:extLst>
              <a:ext uri="{FF2B5EF4-FFF2-40B4-BE49-F238E27FC236}">
                <a16:creationId xmlns:a16="http://schemas.microsoft.com/office/drawing/2014/main" id="{E3D7598E-34B2-4A01-9716-DB32286DE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3840480"/>
            <a:ext cx="3017520" cy="3017520"/>
          </a:xfrm>
          <a:prstGeom prst="rect">
            <a:avLst/>
          </a:prstGeom>
        </p:spPr>
      </p:pic>
      <p:pic>
        <p:nvPicPr>
          <p:cNvPr id="10" name="Picture 9">
            <a:extLst>
              <a:ext uri="{FF2B5EF4-FFF2-40B4-BE49-F238E27FC236}">
                <a16:creationId xmlns:a16="http://schemas.microsoft.com/office/drawing/2014/main" id="{564EF475-3E6B-40D4-B1E4-43BAA2C1E8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0" y="1096010"/>
            <a:ext cx="3017520" cy="3017520"/>
          </a:xfrm>
          <a:prstGeom prst="rect">
            <a:avLst/>
          </a:prstGeom>
        </p:spPr>
      </p:pic>
      <p:pic>
        <p:nvPicPr>
          <p:cNvPr id="13" name="Picture 12">
            <a:extLst>
              <a:ext uri="{FF2B5EF4-FFF2-40B4-BE49-F238E27FC236}">
                <a16:creationId xmlns:a16="http://schemas.microsoft.com/office/drawing/2014/main" id="{4FEB16A9-D902-4229-B25D-4C3ED93DA2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4743" y="1096010"/>
            <a:ext cx="3017520" cy="3017520"/>
          </a:xfrm>
          <a:prstGeom prst="rect">
            <a:avLst/>
          </a:prstGeom>
        </p:spPr>
      </p:pic>
    </p:spTree>
    <p:extLst>
      <p:ext uri="{BB962C8B-B14F-4D97-AF65-F5344CB8AC3E}">
        <p14:creationId xmlns:p14="http://schemas.microsoft.com/office/powerpoint/2010/main" val="67839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G19/G16 </a:t>
            </a:r>
            <a:r>
              <a:rPr lang="en-US" dirty="0">
                <a:solidFill>
                  <a:srgbClr val="FFC000"/>
                </a:solidFill>
              </a:rPr>
              <a:t>FD</a:t>
            </a:r>
            <a:r>
              <a:rPr lang="en-US" dirty="0"/>
              <a:t> </a:t>
            </a:r>
            <a:r>
              <a:rPr lang="en-US" dirty="0">
                <a:solidFill>
                  <a:srgbClr val="FFC000"/>
                </a:solidFill>
              </a:rPr>
              <a:t>RSR</a:t>
            </a:r>
            <a:r>
              <a:rPr lang="en-US" dirty="0"/>
              <a:t> Comparison 18 UTC on 10/30/24</a:t>
            </a:r>
          </a:p>
        </p:txBody>
      </p:sp>
      <p:sp>
        <p:nvSpPr>
          <p:cNvPr id="3" name="Text Placeholder 2"/>
          <p:cNvSpPr>
            <a:spLocks noGrp="1"/>
          </p:cNvSpPr>
          <p:nvPr>
            <p:ph type="body" idx="1"/>
          </p:nvPr>
        </p:nvSpPr>
        <p:spPr>
          <a:xfrm>
            <a:off x="447040" y="1096010"/>
            <a:ext cx="2160016" cy="5761990"/>
          </a:xfrm>
        </p:spPr>
        <p:txBody>
          <a:bodyPr>
            <a:normAutofit fontScale="85000" lnSpcReduction="20000"/>
          </a:bodyPr>
          <a:lstStyle/>
          <a:p>
            <a:pPr marL="25400" indent="0">
              <a:buNone/>
            </a:pPr>
            <a:r>
              <a:rPr lang="en-US" sz="2600" b="1" dirty="0"/>
              <a:t>PLPT test ABI-FD_RSR01</a:t>
            </a:r>
          </a:p>
          <a:p>
            <a:pPr marL="228600" indent="-203200">
              <a:spcBef>
                <a:spcPts val="1200"/>
              </a:spcBef>
            </a:pPr>
            <a:r>
              <a:rPr lang="en-US" sz="2600" dirty="0">
                <a:solidFill>
                  <a:schemeClr val="bg1"/>
                </a:solidFill>
              </a:rPr>
              <a:t>G19 remapped to G16 position.</a:t>
            </a:r>
          </a:p>
          <a:p>
            <a:pPr marL="228600" indent="-203200">
              <a:spcBef>
                <a:spcPts val="1200"/>
              </a:spcBef>
            </a:pPr>
            <a:r>
              <a:rPr lang="en-US" sz="2600" dirty="0"/>
              <a:t>G19 and G16 Full Disk (FD) RSRs are visually similar.</a:t>
            </a:r>
          </a:p>
          <a:p>
            <a:pPr marL="228600" indent="-203200">
              <a:spcBef>
                <a:spcPts val="1200"/>
              </a:spcBef>
            </a:pPr>
            <a:r>
              <a:rPr lang="en-US" sz="2600" dirty="0"/>
              <a:t>G19 RSR is in expected range.</a:t>
            </a:r>
          </a:p>
          <a:p>
            <a:pPr marL="228600" indent="-203200">
              <a:spcBef>
                <a:spcPts val="1200"/>
              </a:spcBef>
            </a:pPr>
            <a:r>
              <a:rPr lang="en-US" sz="2600" dirty="0">
                <a:solidFill>
                  <a:schemeClr val="bg1"/>
                </a:solidFill>
              </a:rPr>
              <a:t>Distributions of good quality FD RSR from G19 and G16 are similar.</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15</a:t>
            </a:fld>
            <a:endParaRPr lang="en-US"/>
          </a:p>
        </p:txBody>
      </p:sp>
      <p:pic>
        <p:nvPicPr>
          <p:cNvPr id="14" name="Picture 13">
            <a:extLst>
              <a:ext uri="{FF2B5EF4-FFF2-40B4-BE49-F238E27FC236}">
                <a16:creationId xmlns:a16="http://schemas.microsoft.com/office/drawing/2014/main" id="{7A071B1A-93EF-4D7A-ACF3-ADFBDDB50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443" y="3840480"/>
            <a:ext cx="3017520" cy="3017520"/>
          </a:xfrm>
          <a:prstGeom prst="rect">
            <a:avLst/>
          </a:prstGeom>
        </p:spPr>
      </p:pic>
      <p:pic>
        <p:nvPicPr>
          <p:cNvPr id="16" name="Picture 15">
            <a:extLst>
              <a:ext uri="{FF2B5EF4-FFF2-40B4-BE49-F238E27FC236}">
                <a16:creationId xmlns:a16="http://schemas.microsoft.com/office/drawing/2014/main" id="{EB5A8AC5-5FB8-47BE-B60C-A46270CDD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3840480"/>
            <a:ext cx="3017520" cy="3017520"/>
          </a:xfrm>
          <a:prstGeom prst="rect">
            <a:avLst/>
          </a:prstGeom>
        </p:spPr>
      </p:pic>
      <p:pic>
        <p:nvPicPr>
          <p:cNvPr id="15" name="Picture 14">
            <a:extLst>
              <a:ext uri="{FF2B5EF4-FFF2-40B4-BE49-F238E27FC236}">
                <a16:creationId xmlns:a16="http://schemas.microsoft.com/office/drawing/2014/main" id="{D414C48E-ED90-4F27-B4BD-C28CDA558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0" y="1096010"/>
            <a:ext cx="3017520" cy="3017520"/>
          </a:xfrm>
          <a:prstGeom prst="rect">
            <a:avLst/>
          </a:prstGeom>
        </p:spPr>
      </p:pic>
      <p:pic>
        <p:nvPicPr>
          <p:cNvPr id="6" name="Picture 5">
            <a:extLst>
              <a:ext uri="{FF2B5EF4-FFF2-40B4-BE49-F238E27FC236}">
                <a16:creationId xmlns:a16="http://schemas.microsoft.com/office/drawing/2014/main" id="{7BB3325C-F3EE-413D-A3AB-6D03BE98D263}"/>
              </a:ext>
            </a:extLst>
          </p:cNvPr>
          <p:cNvPicPr>
            <a:picLocks noChangeAspect="1"/>
          </p:cNvPicPr>
          <p:nvPr/>
        </p:nvPicPr>
        <p:blipFill>
          <a:blip r:embed="rId6"/>
          <a:stretch>
            <a:fillRect/>
          </a:stretch>
        </p:blipFill>
        <p:spPr>
          <a:xfrm>
            <a:off x="2919623" y="1096010"/>
            <a:ext cx="3017520" cy="3017520"/>
          </a:xfrm>
          <a:prstGeom prst="rect">
            <a:avLst/>
          </a:prstGeom>
        </p:spPr>
      </p:pic>
    </p:spTree>
    <p:extLst>
      <p:ext uri="{BB962C8B-B14F-4D97-AF65-F5344CB8AC3E}">
        <p14:creationId xmlns:p14="http://schemas.microsoft.com/office/powerpoint/2010/main" val="31385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G19/G16 </a:t>
            </a:r>
            <a:r>
              <a:rPr lang="en-US" dirty="0">
                <a:solidFill>
                  <a:srgbClr val="FFC000"/>
                </a:solidFill>
              </a:rPr>
              <a:t>FD</a:t>
            </a:r>
            <a:r>
              <a:rPr lang="en-US" dirty="0"/>
              <a:t> </a:t>
            </a:r>
            <a:r>
              <a:rPr lang="en-US" dirty="0">
                <a:solidFill>
                  <a:srgbClr val="FFC000"/>
                </a:solidFill>
              </a:rPr>
              <a:t>PAR</a:t>
            </a:r>
            <a:r>
              <a:rPr lang="en-US" dirty="0"/>
              <a:t> Comparison 18 UTC on 10/30/24</a:t>
            </a:r>
          </a:p>
        </p:txBody>
      </p:sp>
      <p:sp>
        <p:nvSpPr>
          <p:cNvPr id="3" name="Text Placeholder 2"/>
          <p:cNvSpPr>
            <a:spLocks noGrp="1"/>
          </p:cNvSpPr>
          <p:nvPr>
            <p:ph type="body" idx="1"/>
          </p:nvPr>
        </p:nvSpPr>
        <p:spPr>
          <a:xfrm>
            <a:off x="447040" y="1096010"/>
            <a:ext cx="2160016" cy="5761990"/>
          </a:xfrm>
        </p:spPr>
        <p:txBody>
          <a:bodyPr>
            <a:normAutofit fontScale="85000" lnSpcReduction="20000"/>
          </a:bodyPr>
          <a:lstStyle/>
          <a:p>
            <a:pPr marL="25400" indent="0">
              <a:buNone/>
            </a:pPr>
            <a:r>
              <a:rPr lang="en-US" sz="2600" b="1" dirty="0"/>
              <a:t>PLPT test ABI-FD_PAR01</a:t>
            </a:r>
          </a:p>
          <a:p>
            <a:pPr marL="228600" indent="-203200">
              <a:spcBef>
                <a:spcPts val="1200"/>
              </a:spcBef>
            </a:pPr>
            <a:r>
              <a:rPr lang="en-US" sz="2600" dirty="0">
                <a:solidFill>
                  <a:schemeClr val="bg1"/>
                </a:solidFill>
              </a:rPr>
              <a:t>G19 remapped to G16 position.</a:t>
            </a:r>
          </a:p>
          <a:p>
            <a:pPr marL="228600" indent="-203200">
              <a:spcBef>
                <a:spcPts val="1200"/>
              </a:spcBef>
            </a:pPr>
            <a:r>
              <a:rPr lang="en-US" sz="2600" dirty="0"/>
              <a:t>G19 and G16 Full Disk (FD) PARs are visually similar.</a:t>
            </a:r>
          </a:p>
          <a:p>
            <a:pPr marL="228600" indent="-203200">
              <a:spcBef>
                <a:spcPts val="1200"/>
              </a:spcBef>
            </a:pPr>
            <a:r>
              <a:rPr lang="en-US" sz="2600" dirty="0"/>
              <a:t>G19 PAR is in expected range.</a:t>
            </a:r>
          </a:p>
          <a:p>
            <a:pPr marL="228600" indent="-203200">
              <a:spcBef>
                <a:spcPts val="1200"/>
              </a:spcBef>
            </a:pPr>
            <a:r>
              <a:rPr lang="en-US" sz="2600" dirty="0">
                <a:solidFill>
                  <a:schemeClr val="bg1"/>
                </a:solidFill>
              </a:rPr>
              <a:t>Distributions of good quality FD PAR from G19 and G16 are similar.</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a:p>
        </p:txBody>
      </p:sp>
      <p:pic>
        <p:nvPicPr>
          <p:cNvPr id="14" name="Picture 13">
            <a:extLst>
              <a:ext uri="{FF2B5EF4-FFF2-40B4-BE49-F238E27FC236}">
                <a16:creationId xmlns:a16="http://schemas.microsoft.com/office/drawing/2014/main" id="{B0A4401B-D48C-426F-9DA8-90E183E79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743" y="3840480"/>
            <a:ext cx="3017520" cy="3017520"/>
          </a:xfrm>
          <a:prstGeom prst="rect">
            <a:avLst/>
          </a:prstGeom>
        </p:spPr>
      </p:pic>
      <p:pic>
        <p:nvPicPr>
          <p:cNvPr id="16" name="Picture 15">
            <a:extLst>
              <a:ext uri="{FF2B5EF4-FFF2-40B4-BE49-F238E27FC236}">
                <a16:creationId xmlns:a16="http://schemas.microsoft.com/office/drawing/2014/main" id="{67B08326-FD17-4745-BEDA-B9E1EBCEF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3840480"/>
            <a:ext cx="3017520" cy="3017520"/>
          </a:xfrm>
          <a:prstGeom prst="rect">
            <a:avLst/>
          </a:prstGeom>
        </p:spPr>
      </p:pic>
      <p:pic>
        <p:nvPicPr>
          <p:cNvPr id="6" name="Picture 5">
            <a:extLst>
              <a:ext uri="{FF2B5EF4-FFF2-40B4-BE49-F238E27FC236}">
                <a16:creationId xmlns:a16="http://schemas.microsoft.com/office/drawing/2014/main" id="{F6CB0691-780C-4BC1-82B4-1D59A30C4EAC}"/>
              </a:ext>
            </a:extLst>
          </p:cNvPr>
          <p:cNvPicPr>
            <a:picLocks noChangeAspect="1"/>
          </p:cNvPicPr>
          <p:nvPr/>
        </p:nvPicPr>
        <p:blipFill>
          <a:blip r:embed="rId5"/>
          <a:stretch>
            <a:fillRect/>
          </a:stretch>
        </p:blipFill>
        <p:spPr>
          <a:xfrm>
            <a:off x="2904743" y="1096010"/>
            <a:ext cx="3017520" cy="3017520"/>
          </a:xfrm>
          <a:prstGeom prst="rect">
            <a:avLst/>
          </a:prstGeom>
        </p:spPr>
      </p:pic>
      <p:pic>
        <p:nvPicPr>
          <p:cNvPr id="15" name="Picture 14">
            <a:extLst>
              <a:ext uri="{FF2B5EF4-FFF2-40B4-BE49-F238E27FC236}">
                <a16:creationId xmlns:a16="http://schemas.microsoft.com/office/drawing/2014/main" id="{80BFF93D-1181-4A82-8C60-287983A3FF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6480" y="1096010"/>
            <a:ext cx="3017520" cy="3017520"/>
          </a:xfrm>
          <a:prstGeom prst="rect">
            <a:avLst/>
          </a:prstGeom>
        </p:spPr>
      </p:pic>
    </p:spTree>
    <p:extLst>
      <p:ext uri="{BB962C8B-B14F-4D97-AF65-F5344CB8AC3E}">
        <p14:creationId xmlns:p14="http://schemas.microsoft.com/office/powerpoint/2010/main" val="247145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G19 </a:t>
            </a:r>
            <a:r>
              <a:rPr lang="en-US" dirty="0">
                <a:solidFill>
                  <a:srgbClr val="FFC000"/>
                </a:solidFill>
              </a:rPr>
              <a:t>M4</a:t>
            </a:r>
            <a:r>
              <a:rPr lang="en-US" dirty="0"/>
              <a:t> 16:35 UTC on 10/30/24</a:t>
            </a:r>
          </a:p>
        </p:txBody>
      </p:sp>
      <p:sp>
        <p:nvSpPr>
          <p:cNvPr id="3" name="Text Placeholder 2"/>
          <p:cNvSpPr>
            <a:spLocks noGrp="1"/>
          </p:cNvSpPr>
          <p:nvPr>
            <p:ph type="body" idx="1"/>
          </p:nvPr>
        </p:nvSpPr>
        <p:spPr>
          <a:xfrm>
            <a:off x="368577" y="5459412"/>
            <a:ext cx="8324550" cy="1398588"/>
          </a:xfrm>
          <a:noFill/>
        </p:spPr>
        <p:txBody>
          <a:bodyPr>
            <a:normAutofit fontScale="77500" lnSpcReduction="20000"/>
          </a:bodyPr>
          <a:lstStyle/>
          <a:p>
            <a:pPr marL="25400" indent="0">
              <a:buNone/>
            </a:pPr>
            <a:r>
              <a:rPr lang="en-US" sz="2600" b="1" dirty="0"/>
              <a:t>PLPT tests ABI-FD_DSR04, _RSR04, and _PAR04 </a:t>
            </a:r>
          </a:p>
          <a:p>
            <a:r>
              <a:rPr lang="en-US" sz="2600" dirty="0"/>
              <a:t>G19 M4 Full Disk (FD) DSR, RSR, and PAR are in expected range. </a:t>
            </a:r>
          </a:p>
          <a:p>
            <a:r>
              <a:rPr lang="en-US" sz="2600" dirty="0">
                <a:solidFill>
                  <a:schemeClr val="bg1"/>
                </a:solidFill>
              </a:rPr>
              <a:t>Distributions of good quality fluxes from M4 FD shown in the histograms are similar to those from M6 FD.</a:t>
            </a:r>
          </a:p>
          <a:p>
            <a:endParaRPr lang="en-US" sz="2600" dirty="0">
              <a:solidFill>
                <a:schemeClr val="bg1"/>
              </a:solidFill>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17</a:t>
            </a:fld>
            <a:endParaRPr lang="en-US" dirty="0"/>
          </a:p>
        </p:txBody>
      </p:sp>
      <p:pic>
        <p:nvPicPr>
          <p:cNvPr id="10" name="Picture 9">
            <a:extLst>
              <a:ext uri="{FF2B5EF4-FFF2-40B4-BE49-F238E27FC236}">
                <a16:creationId xmlns:a16="http://schemas.microsoft.com/office/drawing/2014/main" id="{57F4371D-BF7C-40EC-95ED-5C259BE57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865" y="3190161"/>
            <a:ext cx="2377440" cy="2377440"/>
          </a:xfrm>
          <a:prstGeom prst="rect">
            <a:avLst/>
          </a:prstGeom>
        </p:spPr>
      </p:pic>
      <p:pic>
        <p:nvPicPr>
          <p:cNvPr id="12" name="Picture 11">
            <a:extLst>
              <a:ext uri="{FF2B5EF4-FFF2-40B4-BE49-F238E27FC236}">
                <a16:creationId xmlns:a16="http://schemas.microsoft.com/office/drawing/2014/main" id="{46721B94-35FB-44D3-BFE7-F0CC76BD1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412" y="3191256"/>
            <a:ext cx="2377440" cy="2377440"/>
          </a:xfrm>
          <a:prstGeom prst="rect">
            <a:avLst/>
          </a:prstGeom>
        </p:spPr>
      </p:pic>
      <p:pic>
        <p:nvPicPr>
          <p:cNvPr id="18" name="Picture 17">
            <a:extLst>
              <a:ext uri="{FF2B5EF4-FFF2-40B4-BE49-F238E27FC236}">
                <a16:creationId xmlns:a16="http://schemas.microsoft.com/office/drawing/2014/main" id="{0EBA0A9F-1E07-496A-93A7-4D8422C9E7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280" y="3190161"/>
            <a:ext cx="2377440" cy="2377440"/>
          </a:xfrm>
          <a:prstGeom prst="rect">
            <a:avLst/>
          </a:prstGeom>
        </p:spPr>
      </p:pic>
      <p:pic>
        <p:nvPicPr>
          <p:cNvPr id="9" name="Picture 8">
            <a:extLst>
              <a:ext uri="{FF2B5EF4-FFF2-40B4-BE49-F238E27FC236}">
                <a16:creationId xmlns:a16="http://schemas.microsoft.com/office/drawing/2014/main" id="{C9132D50-A1C3-4BE3-854A-2B904F4A8F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865" y="1014412"/>
            <a:ext cx="2377440" cy="2377440"/>
          </a:xfrm>
          <a:prstGeom prst="rect">
            <a:avLst/>
          </a:prstGeom>
        </p:spPr>
      </p:pic>
      <p:pic>
        <p:nvPicPr>
          <p:cNvPr id="11" name="Picture 10">
            <a:extLst>
              <a:ext uri="{FF2B5EF4-FFF2-40B4-BE49-F238E27FC236}">
                <a16:creationId xmlns:a16="http://schemas.microsoft.com/office/drawing/2014/main" id="{588C36AA-6619-4D25-9A3E-B248C86D26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6412" y="1014412"/>
            <a:ext cx="2377440" cy="2377440"/>
          </a:xfrm>
          <a:prstGeom prst="rect">
            <a:avLst/>
          </a:prstGeom>
        </p:spPr>
      </p:pic>
      <p:pic>
        <p:nvPicPr>
          <p:cNvPr id="17" name="Picture 16">
            <a:extLst>
              <a:ext uri="{FF2B5EF4-FFF2-40B4-BE49-F238E27FC236}">
                <a16:creationId xmlns:a16="http://schemas.microsoft.com/office/drawing/2014/main" id="{02809D7A-2C22-4AA9-B2C7-FDF878C3BB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4959" y="1014412"/>
            <a:ext cx="2377440" cy="2377440"/>
          </a:xfrm>
          <a:prstGeom prst="rect">
            <a:avLst/>
          </a:prstGeom>
        </p:spPr>
      </p:pic>
    </p:spTree>
    <p:extLst>
      <p:ext uri="{BB962C8B-B14F-4D97-AF65-F5344CB8AC3E}">
        <p14:creationId xmlns:p14="http://schemas.microsoft.com/office/powerpoint/2010/main" val="64694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BCE4-20F1-4C9F-8B2D-F613A91805C0}"/>
              </a:ext>
            </a:extLst>
          </p:cNvPr>
          <p:cNvSpPr>
            <a:spLocks noGrp="1"/>
          </p:cNvSpPr>
          <p:nvPr>
            <p:ph type="title"/>
          </p:nvPr>
        </p:nvSpPr>
        <p:spPr/>
        <p:txBody>
          <a:bodyPr/>
          <a:lstStyle/>
          <a:p>
            <a:r>
              <a:rPr lang="en-US" sz="2800" dirty="0"/>
              <a:t>Summary of PLPT tasks 01 and 04</a:t>
            </a:r>
          </a:p>
        </p:txBody>
      </p:sp>
      <p:sp>
        <p:nvSpPr>
          <p:cNvPr id="3" name="Text Placeholder 2">
            <a:extLst>
              <a:ext uri="{FF2B5EF4-FFF2-40B4-BE49-F238E27FC236}">
                <a16:creationId xmlns:a16="http://schemas.microsoft.com/office/drawing/2014/main" id="{C974FAFA-B961-479F-AF2C-35DC491D6C9B}"/>
              </a:ext>
            </a:extLst>
          </p:cNvPr>
          <p:cNvSpPr>
            <a:spLocks noGrp="1"/>
          </p:cNvSpPr>
          <p:nvPr>
            <p:ph type="body" idx="1"/>
          </p:nvPr>
        </p:nvSpPr>
        <p:spPr/>
        <p:txBody>
          <a:bodyPr>
            <a:normAutofit/>
          </a:bodyPr>
          <a:lstStyle/>
          <a:p>
            <a:r>
              <a:rPr lang="en-US" sz="2400" b="1" dirty="0"/>
              <a:t>Tasks ABI-FD_DSR01, ABI-FD_RSR01, ABI-FD_PAR01:</a:t>
            </a:r>
          </a:p>
          <a:p>
            <a:pPr lvl="1"/>
            <a:r>
              <a:rPr lang="en-US" sz="2000" dirty="0"/>
              <a:t>G19 FD M6 DSR, RSR, and PAR are within required measurement range. </a:t>
            </a:r>
          </a:p>
          <a:p>
            <a:pPr lvl="1"/>
            <a:r>
              <a:rPr lang="en-US" sz="2000" dirty="0"/>
              <a:t>G19 and G16 FD DSRs, RSRs and PARs are visually similar.</a:t>
            </a:r>
          </a:p>
          <a:p>
            <a:r>
              <a:rPr lang="en-US" sz="2400" b="1" dirty="0"/>
              <a:t>Tasks ABI-FD_DSR04, ABI-FD_RSR04, ABI-FD_PAR04 :</a:t>
            </a:r>
          </a:p>
          <a:p>
            <a:pPr lvl="1"/>
            <a:r>
              <a:rPr lang="en-US" sz="2000" dirty="0"/>
              <a:t>G19 FD M4 DSR, RSR, and PAR are within required measurement range. </a:t>
            </a:r>
          </a:p>
          <a:p>
            <a:pPr lvl="1"/>
            <a:r>
              <a:rPr lang="en-US" sz="2000" dirty="0"/>
              <a:t>Distributions of M4 FD DSR, RSR, and PAR are similar to those from M6 FD.</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FCA84873-17F0-4200-9B7A-84E7E717166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83723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with Reference data</a:t>
            </a:r>
          </a:p>
        </p:txBody>
      </p:sp>
      <p:sp>
        <p:nvSpPr>
          <p:cNvPr id="3" name="Text Placeholder 2"/>
          <p:cNvSpPr>
            <a:spLocks noGrp="1"/>
          </p:cNvSpPr>
          <p:nvPr>
            <p:ph type="body" idx="1"/>
          </p:nvPr>
        </p:nvSpPr>
        <p:spPr/>
        <p:txBody>
          <a:bodyPr/>
          <a:lstStyle/>
          <a:p>
            <a:pPr marL="0"/>
            <a:r>
              <a:rPr lang="en-US" dirty="0"/>
              <a:t>GOES-19 Shortwave Radiation Budget L2 Product Provisional PS-PVR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t>19</a:t>
            </a:fld>
            <a:endParaRPr kumimoji="0" lang="en-US" sz="1200" b="0" i="0" u="none" strike="noStrike" kern="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22719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1" name="Shape 40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300"/>
              <a:buFont typeface="Calibri"/>
              <a:buNone/>
            </a:pPr>
            <a:fld id="{00000000-1234-1234-1234-123412341234}" type="slidenum">
              <a:rPr lang="en-US" sz="1200" b="0" i="0" u="none" strike="noStrike" cap="none">
                <a:solidFill>
                  <a:schemeClr val="lt1"/>
                </a:solidFill>
                <a:latin typeface="Calibri"/>
                <a:ea typeface="Calibri"/>
                <a:cs typeface="Calibri"/>
                <a:sym typeface="Calibri"/>
              </a:rPr>
              <a:t>2</a:t>
            </a:fld>
            <a:endParaRPr sz="1200" b="0" i="0" u="none" strike="noStrike" cap="none">
              <a:solidFill>
                <a:schemeClr val="lt1"/>
              </a:solidFill>
              <a:latin typeface="Calibri"/>
              <a:ea typeface="Calibri"/>
              <a:cs typeface="Calibri"/>
              <a:sym typeface="Calibri"/>
            </a:endParaRPr>
          </a:p>
        </p:txBody>
      </p:sp>
      <p:sp>
        <p:nvSpPr>
          <p:cNvPr id="3" name="Title 2"/>
          <p:cNvSpPr>
            <a:spLocks noGrp="1"/>
          </p:cNvSpPr>
          <p:nvPr>
            <p:ph type="title"/>
          </p:nvPr>
        </p:nvSpPr>
        <p:spPr/>
        <p:txBody>
          <a:bodyPr/>
          <a:lstStyle/>
          <a:p>
            <a:r>
              <a:rPr lang="en-US" dirty="0"/>
              <a:t>Outline</a:t>
            </a:r>
          </a:p>
        </p:txBody>
      </p:sp>
      <p:sp>
        <p:nvSpPr>
          <p:cNvPr id="4" name="Text Placeholder 3"/>
          <p:cNvSpPr>
            <a:spLocks noGrp="1"/>
          </p:cNvSpPr>
          <p:nvPr>
            <p:ph type="body" idx="1"/>
          </p:nvPr>
        </p:nvSpPr>
        <p:spPr/>
        <p:txBody>
          <a:bodyPr>
            <a:noAutofit/>
          </a:bodyPr>
          <a:lstStyle/>
          <a:p>
            <a:pPr marL="461963" indent="-461963">
              <a:spcBef>
                <a:spcPts val="0"/>
              </a:spcBef>
            </a:pPr>
            <a:r>
              <a:rPr lang="en-US" sz="2800" dirty="0"/>
              <a:t>Product Overview</a:t>
            </a:r>
          </a:p>
          <a:p>
            <a:pPr marL="461963" indent="-461963"/>
            <a:r>
              <a:rPr lang="en-US" sz="2800" dirty="0"/>
              <a:t>Review of ADRs</a:t>
            </a:r>
          </a:p>
          <a:p>
            <a:pPr marL="461963" indent="-461963"/>
            <a:r>
              <a:rPr lang="en-US" sz="2800" dirty="0"/>
              <a:t>Provisional Maturity Assessment</a:t>
            </a:r>
          </a:p>
          <a:p>
            <a:pPr marL="919163" lvl="1" indent="-461963"/>
            <a:r>
              <a:rPr lang="en-US" sz="2400" dirty="0">
                <a:solidFill>
                  <a:schemeClr val="bg1"/>
                </a:solidFill>
              </a:rPr>
              <a:t>Comparison with other satellite and reference data</a:t>
            </a:r>
          </a:p>
          <a:p>
            <a:pPr marL="461963" indent="-461963"/>
            <a:r>
              <a:rPr lang="en-US" sz="2800" dirty="0"/>
              <a:t>Path to Full Validated Maturity</a:t>
            </a:r>
          </a:p>
          <a:p>
            <a:pPr marL="461963" indent="-461963"/>
            <a:r>
              <a:rPr lang="en-US" sz="2800" dirty="0"/>
              <a:t>Summary and Recommendations</a:t>
            </a:r>
          </a:p>
        </p:txBody>
      </p:sp>
    </p:spTree>
    <p:extLst>
      <p:ext uri="{BB962C8B-B14F-4D97-AF65-F5344CB8AC3E}">
        <p14:creationId xmlns:p14="http://schemas.microsoft.com/office/powerpoint/2010/main" val="3679266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139770"/>
            <a:ext cx="8229600" cy="1143000"/>
          </a:xfrm>
          <a:prstGeom prst="rect">
            <a:avLst/>
          </a:prstGeom>
        </p:spPr>
        <p:txBody>
          <a:bodyPr lIns="91425" tIns="91425" rIns="91425" bIns="91425" anchor="ctr" anchorCtr="0">
            <a:noAutofit/>
          </a:bodyPr>
          <a:lstStyle/>
          <a:p>
            <a:pPr lvl="0">
              <a:spcBef>
                <a:spcPts val="0"/>
              </a:spcBef>
              <a:buNone/>
            </a:pPr>
            <a:r>
              <a:rPr lang="en-US" dirty="0"/>
              <a:t>Definitions of Metrics</a:t>
            </a:r>
            <a:br>
              <a:rPr lang="en-US" dirty="0"/>
            </a:br>
            <a:r>
              <a:rPr lang="en-US" dirty="0"/>
              <a:t>for Quantitative Comparisons</a:t>
            </a:r>
          </a:p>
        </p:txBody>
      </p:sp>
      <p:sp>
        <p:nvSpPr>
          <p:cNvPr id="133" name="Shape 133"/>
          <p:cNvSpPr txBox="1">
            <a:spLocks noGrp="1"/>
          </p:cNvSpPr>
          <p:nvPr>
            <p:ph type="body" idx="1"/>
          </p:nvPr>
        </p:nvSpPr>
        <p:spPr>
          <a:xfrm>
            <a:off x="457200" y="1465264"/>
            <a:ext cx="8229600" cy="4526100"/>
          </a:xfrm>
          <a:prstGeom prst="rect">
            <a:avLst/>
          </a:prstGeom>
        </p:spPr>
        <p:txBody>
          <a:bodyPr lIns="91425" tIns="91425" rIns="91425" bIns="91425" anchor="t" anchorCtr="0">
            <a:noAutofit/>
          </a:bodyPr>
          <a:lstStyle/>
          <a:p>
            <a:pPr marL="457200" lvl="0" indent="-228600">
              <a:spcBef>
                <a:spcPts val="0"/>
              </a:spcBef>
            </a:pPr>
            <a:r>
              <a:rPr lang="en-US" sz="2400" dirty="0">
                <a:solidFill>
                  <a:srgbClr val="00B050"/>
                </a:solidFill>
              </a:rPr>
              <a:t>Passed</a:t>
            </a:r>
            <a:r>
              <a:rPr lang="en-US" sz="2400" dirty="0"/>
              <a:t>: Accuracy and Precision meet or slightly exceed requirements. Potential contributors for deviations are identified.</a:t>
            </a:r>
          </a:p>
          <a:p>
            <a:pPr marL="457200" lvl="0" indent="-228600" rtl="0">
              <a:spcBef>
                <a:spcPts val="0"/>
              </a:spcBef>
            </a:pPr>
            <a:endParaRPr lang="en-US" sz="2400" dirty="0">
              <a:solidFill>
                <a:srgbClr val="FFFF00"/>
              </a:solidFill>
            </a:endParaRPr>
          </a:p>
          <a:p>
            <a:pPr marL="457200" lvl="0" indent="-228600" rtl="0">
              <a:spcBef>
                <a:spcPts val="0"/>
              </a:spcBef>
            </a:pPr>
            <a:r>
              <a:rPr lang="en-US" sz="2400" dirty="0">
                <a:solidFill>
                  <a:srgbClr val="FFFF00"/>
                </a:solidFill>
              </a:rPr>
              <a:t>Partial-Passed</a:t>
            </a:r>
            <a:r>
              <a:rPr lang="en-US" sz="2400" dirty="0"/>
              <a:t>: Accuracy/Precision deviates significantly from requirements, but potential contributors for deviations are identified.</a:t>
            </a:r>
          </a:p>
          <a:p>
            <a:pPr marL="457200" lvl="0" indent="-228600">
              <a:spcBef>
                <a:spcPts val="0"/>
              </a:spcBef>
            </a:pPr>
            <a:endParaRPr lang="en-US" sz="2400" dirty="0">
              <a:solidFill>
                <a:srgbClr val="FF0000"/>
              </a:solidFill>
            </a:endParaRPr>
          </a:p>
          <a:p>
            <a:pPr marL="457200" lvl="0" indent="-228600">
              <a:spcBef>
                <a:spcPts val="0"/>
              </a:spcBef>
            </a:pPr>
            <a:r>
              <a:rPr lang="en-US" sz="2400" dirty="0">
                <a:solidFill>
                  <a:srgbClr val="FF0000"/>
                </a:solidFill>
              </a:rPr>
              <a:t>Failed</a:t>
            </a:r>
            <a:r>
              <a:rPr lang="en-US" sz="2400" dirty="0"/>
              <a:t>: Accuracy/Precision deviates significantly from requirements and source of poor performance is unknown, or source known and correction requires new algorithm.</a:t>
            </a:r>
          </a:p>
        </p:txBody>
      </p:sp>
      <p:sp>
        <p:nvSpPr>
          <p:cNvPr id="2" name="Slide Number Placeholder 1"/>
          <p:cNvSpPr>
            <a:spLocks noGrp="1"/>
          </p:cNvSpPr>
          <p:nvPr>
            <p:ph type="sldNum" sz="quarter" idx="12"/>
          </p:nvPr>
        </p:nvSpPr>
        <p:spPr/>
        <p:txBody>
          <a:bodyPr/>
          <a:lstStyle/>
          <a:p>
            <a:fld id="{615ADB79-25D6-47C0-AB51-22A13A0BBB50}" type="slidenum">
              <a:rPr lang="en-US" altLang="en-US" smtClean="0">
                <a:solidFill>
                  <a:prstClr val="white"/>
                </a:solidFill>
              </a:rPr>
              <a:pPr/>
              <a:t>20</a:t>
            </a:fld>
            <a:endParaRPr lang="en-US" altLang="en-US" dirty="0">
              <a:solidFill>
                <a:prstClr val="white"/>
              </a:solidFill>
            </a:endParaRPr>
          </a:p>
        </p:txBody>
      </p:sp>
    </p:spTree>
    <p:extLst>
      <p:ext uri="{BB962C8B-B14F-4D97-AF65-F5344CB8AC3E}">
        <p14:creationId xmlns:p14="http://schemas.microsoft.com/office/powerpoint/2010/main" val="67189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GOES-19 RSR with CERES RSR</a:t>
            </a:r>
          </a:p>
        </p:txBody>
      </p:sp>
      <p:sp>
        <p:nvSpPr>
          <p:cNvPr id="3" name="Text Placeholder 2"/>
          <p:cNvSpPr>
            <a:spLocks noGrp="1"/>
          </p:cNvSpPr>
          <p:nvPr>
            <p:ph type="body" idx="1"/>
          </p:nvPr>
        </p:nvSpPr>
        <p:spPr/>
        <p:txBody>
          <a:bodyPr/>
          <a:lstStyle/>
          <a:p>
            <a:pPr marL="0"/>
            <a:r>
              <a:rPr lang="en-US" dirty="0"/>
              <a:t>GOES-19 Shortwave Radiation Budget L2 Product Provisional PS-PVR</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026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 Task ABI-FD_RSR06</a:t>
            </a:r>
          </a:p>
        </p:txBody>
      </p:sp>
      <p:sp>
        <p:nvSpPr>
          <p:cNvPr id="3" name="Text Placeholder 2"/>
          <p:cNvSpPr>
            <a:spLocks noGrp="1"/>
          </p:cNvSpPr>
          <p:nvPr>
            <p:ph type="body" idx="1"/>
          </p:nvPr>
        </p:nvSpPr>
        <p:spPr/>
        <p:txBody>
          <a:bodyPr/>
          <a:lstStyle/>
          <a:p>
            <a:pPr>
              <a:spcBef>
                <a:spcPts val="0"/>
              </a:spcBef>
            </a:pPr>
            <a:r>
              <a:rPr lang="en-US" sz="2400" dirty="0"/>
              <a:t>Comparison of </a:t>
            </a:r>
            <a:r>
              <a:rPr lang="en-US" sz="2400" dirty="0">
                <a:solidFill>
                  <a:srgbClr val="FFFF00"/>
                </a:solidFill>
              </a:rPr>
              <a:t>G19</a:t>
            </a:r>
            <a:r>
              <a:rPr lang="en-US" sz="2400" dirty="0"/>
              <a:t> RSR with CERES/NOAA20 TOA reflected flux on </a:t>
            </a:r>
            <a:r>
              <a:rPr lang="en-US" sz="2400" b="1" dirty="0">
                <a:solidFill>
                  <a:srgbClr val="FFFF00"/>
                </a:solidFill>
              </a:rPr>
              <a:t>11/28/2024</a:t>
            </a:r>
            <a:r>
              <a:rPr lang="en-US" sz="2400" dirty="0"/>
              <a:t> over </a:t>
            </a:r>
            <a:r>
              <a:rPr lang="en-US" sz="2400" b="1" dirty="0">
                <a:solidFill>
                  <a:srgbClr val="FFFF00"/>
                </a:solidFill>
              </a:rPr>
              <a:t>full disk</a:t>
            </a:r>
            <a:r>
              <a:rPr lang="en-US" sz="2400" dirty="0"/>
              <a:t>:</a:t>
            </a:r>
          </a:p>
          <a:p>
            <a:pPr lvl="1">
              <a:spcBef>
                <a:spcPts val="0"/>
              </a:spcBef>
            </a:pPr>
            <a:r>
              <a:rPr lang="en-US" sz="2000" dirty="0"/>
              <a:t>G19 (left), CERES (middle), and G19 – CERES difference (right).</a:t>
            </a:r>
          </a:p>
          <a:p>
            <a:pPr lvl="1">
              <a:spcBef>
                <a:spcPts val="0"/>
              </a:spcBef>
            </a:pPr>
            <a:r>
              <a:rPr lang="en-US" sz="2000" dirty="0"/>
              <a:t>Largest differences (± 300 Wm</a:t>
            </a:r>
            <a:r>
              <a:rPr lang="en-US" sz="2000" baseline="30000" dirty="0"/>
              <a:t>-2</a:t>
            </a:r>
            <a:r>
              <a:rPr lang="en-US" sz="2000" dirty="0"/>
              <a:t>) are over clouds and near the terminator. ABI “sees” clouds near the terminator where CERES does not, which causes overestimation.</a:t>
            </a:r>
          </a:p>
          <a:p>
            <a:endParaRPr lang="en-US" sz="20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a:p>
        </p:txBody>
      </p:sp>
      <p:pic>
        <p:nvPicPr>
          <p:cNvPr id="11" name="Picture 10">
            <a:extLst>
              <a:ext uri="{FF2B5EF4-FFF2-40B4-BE49-F238E27FC236}">
                <a16:creationId xmlns:a16="http://schemas.microsoft.com/office/drawing/2014/main" id="{262F9B62-1380-41D9-84FF-54F5AA5C6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2" y="3429000"/>
            <a:ext cx="3017520" cy="3017520"/>
          </a:xfrm>
          <a:prstGeom prst="rect">
            <a:avLst/>
          </a:prstGeom>
        </p:spPr>
      </p:pic>
      <p:pic>
        <p:nvPicPr>
          <p:cNvPr id="12" name="Picture 11">
            <a:extLst>
              <a:ext uri="{FF2B5EF4-FFF2-40B4-BE49-F238E27FC236}">
                <a16:creationId xmlns:a16="http://schemas.microsoft.com/office/drawing/2014/main" id="{412CB252-617B-4F96-87D4-39A1D4247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240" y="3429000"/>
            <a:ext cx="3017520" cy="3017520"/>
          </a:xfrm>
          <a:prstGeom prst="rect">
            <a:avLst/>
          </a:prstGeom>
        </p:spPr>
      </p:pic>
      <p:pic>
        <p:nvPicPr>
          <p:cNvPr id="14" name="Picture 13">
            <a:extLst>
              <a:ext uri="{FF2B5EF4-FFF2-40B4-BE49-F238E27FC236}">
                <a16:creationId xmlns:a16="http://schemas.microsoft.com/office/drawing/2014/main" id="{6FCB55BD-A28A-4D96-8FA2-97981098E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0400" y="3429000"/>
            <a:ext cx="3017520" cy="3017520"/>
          </a:xfrm>
          <a:prstGeom prst="rect">
            <a:avLst/>
          </a:prstGeom>
        </p:spPr>
      </p:pic>
    </p:spTree>
    <p:extLst>
      <p:ext uri="{BB962C8B-B14F-4D97-AF65-F5344CB8AC3E}">
        <p14:creationId xmlns:p14="http://schemas.microsoft.com/office/powerpoint/2010/main" val="194780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 Task ABI-FD</a:t>
            </a:r>
            <a:r>
              <a:rPr lang="en-US"/>
              <a:t>_RSR06</a:t>
            </a:r>
            <a:endParaRPr lang="en-US" dirty="0"/>
          </a:p>
        </p:txBody>
      </p:sp>
      <p:sp>
        <p:nvSpPr>
          <p:cNvPr id="3" name="Text Placeholder 2"/>
          <p:cNvSpPr>
            <a:spLocks noGrp="1"/>
          </p:cNvSpPr>
          <p:nvPr>
            <p:ph type="body" idx="1"/>
          </p:nvPr>
        </p:nvSpPr>
        <p:spPr/>
        <p:txBody>
          <a:bodyPr/>
          <a:lstStyle/>
          <a:p>
            <a:pPr>
              <a:spcBef>
                <a:spcPts val="0"/>
              </a:spcBef>
            </a:pPr>
            <a:r>
              <a:rPr lang="en-US" sz="2400" dirty="0"/>
              <a:t>Comparison of </a:t>
            </a:r>
            <a:r>
              <a:rPr lang="en-US" sz="2400" dirty="0">
                <a:solidFill>
                  <a:srgbClr val="FFFF00"/>
                </a:solidFill>
              </a:rPr>
              <a:t>G19</a:t>
            </a:r>
            <a:r>
              <a:rPr lang="en-US" sz="2400" dirty="0"/>
              <a:t> </a:t>
            </a:r>
            <a:r>
              <a:rPr lang="en-US" sz="2400" b="1" dirty="0">
                <a:solidFill>
                  <a:srgbClr val="FFFF00"/>
                </a:solidFill>
              </a:rPr>
              <a:t>FD</a:t>
            </a:r>
            <a:r>
              <a:rPr lang="en-US" sz="2400" dirty="0"/>
              <a:t> RSR product with CERES/NOAA20 TOA fluxes for </a:t>
            </a:r>
            <a:r>
              <a:rPr lang="en-US" sz="2400" b="1" dirty="0">
                <a:solidFill>
                  <a:srgbClr val="FFFF00"/>
                </a:solidFill>
              </a:rPr>
              <a:t>11/28/2024</a:t>
            </a:r>
            <a:r>
              <a:rPr lang="en-US" sz="2400" dirty="0"/>
              <a:t> over </a:t>
            </a:r>
            <a:r>
              <a:rPr lang="en-US" sz="2400" b="1" dirty="0">
                <a:solidFill>
                  <a:srgbClr val="FFFF00"/>
                </a:solidFill>
              </a:rPr>
              <a:t>full disk</a:t>
            </a:r>
            <a:r>
              <a:rPr lang="en-US" sz="2400" dirty="0"/>
              <a:t>.</a:t>
            </a:r>
          </a:p>
          <a:p>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23</a:t>
            </a:fld>
            <a:endParaRPr lang="en-US"/>
          </a:p>
        </p:txBody>
      </p:sp>
      <p:sp>
        <p:nvSpPr>
          <p:cNvPr id="10" name="TextBox 9"/>
          <p:cNvSpPr txBox="1"/>
          <p:nvPr/>
        </p:nvSpPr>
        <p:spPr>
          <a:xfrm>
            <a:off x="4572000" y="3808877"/>
            <a:ext cx="4210877" cy="307777"/>
          </a:xfrm>
          <a:prstGeom prst="rect">
            <a:avLst/>
          </a:prstGeom>
          <a:noFill/>
        </p:spPr>
        <p:txBody>
          <a:bodyPr wrap="square" rtlCol="0">
            <a:spAutoFit/>
          </a:bodyPr>
          <a:lstStyle/>
          <a:p>
            <a:r>
              <a:rPr lang="en-US" dirty="0">
                <a:solidFill>
                  <a:schemeClr val="bg1"/>
                </a:solidFill>
              </a:rPr>
              <a:t>Requirements are in parenthesis. Units: W m</a:t>
            </a:r>
            <a:r>
              <a:rPr lang="en-US" baseline="30000" dirty="0">
                <a:solidFill>
                  <a:schemeClr val="bg1"/>
                </a:solidFill>
              </a:rPr>
              <a:t>-2</a:t>
            </a:r>
            <a:r>
              <a:rPr lang="en-US" dirty="0">
                <a:solidFill>
                  <a:schemeClr val="bg1"/>
                </a:solidFill>
              </a:rPr>
              <a:t>.</a:t>
            </a:r>
          </a:p>
        </p:txBody>
      </p:sp>
      <p:sp>
        <p:nvSpPr>
          <p:cNvPr id="6" name="TextBox 5"/>
          <p:cNvSpPr txBox="1"/>
          <p:nvPr/>
        </p:nvSpPr>
        <p:spPr>
          <a:xfrm>
            <a:off x="4572000" y="4221773"/>
            <a:ext cx="4187687" cy="1738938"/>
          </a:xfrm>
          <a:prstGeom prst="rect">
            <a:avLst/>
          </a:prstGeom>
          <a:noFill/>
        </p:spPr>
        <p:txBody>
          <a:bodyPr wrap="square" rtlCol="0">
            <a:spAutoFit/>
          </a:bodyPr>
          <a:lstStyle/>
          <a:p>
            <a:pPr marL="285750" indent="-285750">
              <a:spcAft>
                <a:spcPts val="600"/>
              </a:spcAft>
              <a:buClr>
                <a:schemeClr val="bg1"/>
              </a:buClr>
              <a:buFont typeface="Arial" panose="020B0604020202020204" pitchFamily="34" charset="0"/>
              <a:buChar char="•"/>
            </a:pPr>
            <a:r>
              <a:rPr lang="en-US" sz="1800" dirty="0">
                <a:solidFill>
                  <a:srgbClr val="FFC000"/>
                </a:solidFill>
              </a:rPr>
              <a:t>Only one day, but large N!</a:t>
            </a:r>
          </a:p>
          <a:p>
            <a:pPr marL="285750" indent="-285750">
              <a:buClr>
                <a:schemeClr val="bg1"/>
              </a:buClr>
              <a:buFont typeface="Arial" panose="020B0604020202020204" pitchFamily="34" charset="0"/>
              <a:buChar char="•"/>
            </a:pPr>
            <a:r>
              <a:rPr lang="en-US" sz="1800" dirty="0">
                <a:solidFill>
                  <a:schemeClr val="bg1"/>
                </a:solidFill>
              </a:rPr>
              <a:t>Accuracy (A) and precision (P) are within specs. </a:t>
            </a:r>
          </a:p>
          <a:p>
            <a:pPr marL="285750" lvl="2" indent="-285750">
              <a:buClr>
                <a:schemeClr val="bg1"/>
              </a:buClr>
              <a:buFont typeface="Arial" panose="020B0604020202020204" pitchFamily="34" charset="0"/>
              <a:buChar char="•"/>
            </a:pPr>
            <a:r>
              <a:rPr lang="en-US" sz="1600" dirty="0">
                <a:solidFill>
                  <a:schemeClr val="bg1"/>
                </a:solidFill>
              </a:rPr>
              <a:t>Overestimation in low RSR range is from difference in scene types between ABI and CERES near the ABI terminator.</a:t>
            </a:r>
          </a:p>
        </p:txBody>
      </p:sp>
      <p:sp>
        <p:nvSpPr>
          <p:cNvPr id="9" name="TextBox 8"/>
          <p:cNvSpPr txBox="1"/>
          <p:nvPr/>
        </p:nvSpPr>
        <p:spPr>
          <a:xfrm>
            <a:off x="4572000" y="5997726"/>
            <a:ext cx="3342582" cy="646331"/>
          </a:xfrm>
          <a:prstGeom prst="rect">
            <a:avLst/>
          </a:prstGeom>
          <a:noFill/>
        </p:spPr>
        <p:txBody>
          <a:bodyPr wrap="none" rtlCol="0">
            <a:spAutoFit/>
          </a:bodyPr>
          <a:lstStyle/>
          <a:p>
            <a:r>
              <a:rPr lang="en-US" sz="1200" dirty="0">
                <a:solidFill>
                  <a:schemeClr val="bg1"/>
                </a:solidFill>
              </a:rPr>
              <a:t>Accuracy (A): mean bias (satellite – reference)</a:t>
            </a:r>
          </a:p>
          <a:p>
            <a:r>
              <a:rPr lang="en-US" sz="1200" dirty="0">
                <a:solidFill>
                  <a:schemeClr val="bg1"/>
                </a:solidFill>
              </a:rPr>
              <a:t>Precision (P): standard deviation of biases</a:t>
            </a:r>
          </a:p>
          <a:p>
            <a:r>
              <a:rPr lang="en-US" sz="1200" dirty="0">
                <a:solidFill>
                  <a:schemeClr val="bg1"/>
                </a:solidFill>
              </a:rPr>
              <a:t>Number (N): number of samples</a:t>
            </a:r>
          </a:p>
        </p:txBody>
      </p:sp>
      <p:graphicFrame>
        <p:nvGraphicFramePr>
          <p:cNvPr id="11" name="Table 10"/>
          <p:cNvGraphicFramePr>
            <a:graphicFrameLocks noGrp="1"/>
          </p:cNvGraphicFramePr>
          <p:nvPr>
            <p:extLst>
              <p:ext uri="{D42A27DB-BD31-4B8C-83A1-F6EECF244321}">
                <p14:modId xmlns:p14="http://schemas.microsoft.com/office/powerpoint/2010/main" val="911919631"/>
              </p:ext>
            </p:extLst>
          </p:nvPr>
        </p:nvGraphicFramePr>
        <p:xfrm>
          <a:off x="4572000" y="2286000"/>
          <a:ext cx="4419600" cy="1493115"/>
        </p:xfrm>
        <a:graphic>
          <a:graphicData uri="http://schemas.openxmlformats.org/drawingml/2006/table">
            <a:tbl>
              <a:tblPr firstRow="1" bandRow="1">
                <a:tableStyleId>{D7EF39A4-3B55-471D-9E2F-5EDBCC4E9E3D}</a:tableStyleId>
              </a:tblPr>
              <a:tblGrid>
                <a:gridCol w="1278259">
                  <a:extLst>
                    <a:ext uri="{9D8B030D-6E8A-4147-A177-3AD203B41FA5}">
                      <a16:colId xmlns:a16="http://schemas.microsoft.com/office/drawing/2014/main" val="3197546001"/>
                    </a:ext>
                  </a:extLst>
                </a:gridCol>
                <a:gridCol w="1067069">
                  <a:extLst>
                    <a:ext uri="{9D8B030D-6E8A-4147-A177-3AD203B41FA5}">
                      <a16:colId xmlns:a16="http://schemas.microsoft.com/office/drawing/2014/main" val="3068684400"/>
                    </a:ext>
                  </a:extLst>
                </a:gridCol>
                <a:gridCol w="989261">
                  <a:extLst>
                    <a:ext uri="{9D8B030D-6E8A-4147-A177-3AD203B41FA5}">
                      <a16:colId xmlns:a16="http://schemas.microsoft.com/office/drawing/2014/main" val="3466011753"/>
                    </a:ext>
                  </a:extLst>
                </a:gridCol>
                <a:gridCol w="1085011">
                  <a:extLst>
                    <a:ext uri="{9D8B030D-6E8A-4147-A177-3AD203B41FA5}">
                      <a16:colId xmlns:a16="http://schemas.microsoft.com/office/drawing/2014/main" val="1065907400"/>
                    </a:ext>
                  </a:extLst>
                </a:gridCol>
              </a:tblGrid>
              <a:tr h="370840">
                <a:tc>
                  <a:txBody>
                    <a:bodyPr/>
                    <a:lstStyle/>
                    <a:p>
                      <a:pPr algn="ctr"/>
                      <a:r>
                        <a:rPr lang="en-US" sz="1600" b="1" dirty="0"/>
                        <a:t>Range</a:t>
                      </a:r>
                    </a:p>
                  </a:txBody>
                  <a:tcPr/>
                </a:tc>
                <a:tc>
                  <a:txBody>
                    <a:bodyPr/>
                    <a:lstStyle/>
                    <a:p>
                      <a:pPr algn="ctr"/>
                      <a:r>
                        <a:rPr lang="en-US" sz="1600" b="1" dirty="0"/>
                        <a:t>A</a:t>
                      </a:r>
                    </a:p>
                  </a:txBody>
                  <a:tcPr/>
                </a:tc>
                <a:tc>
                  <a:txBody>
                    <a:bodyPr/>
                    <a:lstStyle/>
                    <a:p>
                      <a:pPr algn="ctr"/>
                      <a:r>
                        <a:rPr lang="en-US" sz="1600" b="1" dirty="0"/>
                        <a:t>P </a:t>
                      </a:r>
                    </a:p>
                  </a:txBody>
                  <a:tcPr/>
                </a:tc>
                <a:tc>
                  <a:txBody>
                    <a:bodyPr/>
                    <a:lstStyle/>
                    <a:p>
                      <a:pPr algn="ctr"/>
                      <a:r>
                        <a:rPr lang="en-US" sz="1600" b="1" dirty="0"/>
                        <a:t>N</a:t>
                      </a:r>
                    </a:p>
                  </a:txBody>
                  <a:tcPr/>
                </a:tc>
                <a:extLst>
                  <a:ext uri="{0D108BD9-81ED-4DB2-BD59-A6C34878D82A}">
                    <a16:rowId xmlns:a16="http://schemas.microsoft.com/office/drawing/2014/main" val="3702844471"/>
                  </a:ext>
                </a:extLst>
              </a:tr>
              <a:tr h="370840">
                <a:tc>
                  <a:txBody>
                    <a:bodyPr/>
                    <a:lstStyle/>
                    <a:p>
                      <a:pPr algn="ctr"/>
                      <a:r>
                        <a:rPr lang="en-US" sz="1600" b="1" dirty="0"/>
                        <a:t>CERES &lt; 200</a:t>
                      </a:r>
                    </a:p>
                  </a:txBody>
                  <a:tcPr/>
                </a:tc>
                <a:tc>
                  <a:txBody>
                    <a:bodyPr/>
                    <a:lstStyle/>
                    <a:p>
                      <a:pPr algn="r"/>
                      <a:r>
                        <a:rPr lang="en-US" sz="1600" b="1" dirty="0"/>
                        <a:t>24 (110)</a:t>
                      </a:r>
                    </a:p>
                  </a:txBody>
                  <a:tcPr/>
                </a:tc>
                <a:tc>
                  <a:txBody>
                    <a:bodyPr/>
                    <a:lstStyle/>
                    <a:p>
                      <a:pPr algn="r"/>
                      <a:r>
                        <a:rPr lang="en-US" sz="1600" b="1" dirty="0"/>
                        <a:t>59 (100)</a:t>
                      </a:r>
                    </a:p>
                  </a:txBody>
                  <a:tcPr/>
                </a:tc>
                <a:tc>
                  <a:txBody>
                    <a:bodyPr/>
                    <a:lstStyle/>
                    <a:p>
                      <a:pPr marL="0" marR="0" algn="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1,031,686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5077243"/>
                  </a:ext>
                </a:extLst>
              </a:tr>
              <a:tr h="370840">
                <a:tc>
                  <a:txBody>
                    <a:bodyPr/>
                    <a:lstStyle/>
                    <a:p>
                      <a:pPr algn="ctr"/>
                      <a:r>
                        <a:rPr lang="en-US" sz="1600" b="1" dirty="0"/>
                        <a:t>[200, 500]</a:t>
                      </a:r>
                    </a:p>
                  </a:txBody>
                  <a:tcPr/>
                </a:tc>
                <a:tc>
                  <a:txBody>
                    <a:bodyPr/>
                    <a:lstStyle/>
                    <a:p>
                      <a:pPr algn="r"/>
                      <a:r>
                        <a:rPr lang="en-US" sz="1600" b="1" dirty="0"/>
                        <a:t>11 (65)</a:t>
                      </a:r>
                    </a:p>
                  </a:txBody>
                  <a:tcPr/>
                </a:tc>
                <a:tc>
                  <a:txBody>
                    <a:bodyPr/>
                    <a:lstStyle/>
                    <a:p>
                      <a:pPr algn="r"/>
                      <a:r>
                        <a:rPr lang="en-US" sz="1600" b="1" dirty="0"/>
                        <a:t>71 (130)</a:t>
                      </a:r>
                    </a:p>
                  </a:txBody>
                  <a:tcPr/>
                </a:tc>
                <a:tc>
                  <a:txBody>
                    <a:bodyPr/>
                    <a:lstStyle/>
                    <a:p>
                      <a:pPr marL="0" marR="0" algn="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790,462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163557"/>
                  </a:ext>
                </a:extLst>
              </a:tr>
              <a:tr h="380595">
                <a:tc>
                  <a:txBody>
                    <a:bodyPr/>
                    <a:lstStyle/>
                    <a:p>
                      <a:pPr algn="ctr"/>
                      <a:r>
                        <a:rPr lang="en-US" sz="1600" b="1" dirty="0"/>
                        <a:t>CERES &gt; 500</a:t>
                      </a:r>
                    </a:p>
                  </a:txBody>
                  <a:tcPr/>
                </a:tc>
                <a:tc>
                  <a:txBody>
                    <a:bodyPr/>
                    <a:lstStyle/>
                    <a:p>
                      <a:pPr algn="r"/>
                      <a:r>
                        <a:rPr lang="en-US" sz="1600" b="1" dirty="0">
                          <a:solidFill>
                            <a:schemeClr val="tx1"/>
                          </a:solidFill>
                        </a:rPr>
                        <a:t>-16 </a:t>
                      </a:r>
                      <a:r>
                        <a:rPr lang="en-US" sz="1600" b="1" dirty="0"/>
                        <a:t>(85)</a:t>
                      </a:r>
                    </a:p>
                  </a:txBody>
                  <a:tcPr/>
                </a:tc>
                <a:tc>
                  <a:txBody>
                    <a:bodyPr/>
                    <a:lstStyle/>
                    <a:p>
                      <a:pPr algn="r"/>
                      <a:r>
                        <a:rPr lang="en-US" sz="1600" b="1" dirty="0">
                          <a:solidFill>
                            <a:schemeClr val="tx1"/>
                          </a:solidFill>
                        </a:rPr>
                        <a:t>71</a:t>
                      </a:r>
                      <a:r>
                        <a:rPr lang="en-US" sz="1600" b="1" dirty="0"/>
                        <a:t> (100)</a:t>
                      </a:r>
                    </a:p>
                  </a:txBody>
                  <a:tcPr/>
                </a:tc>
                <a:tc>
                  <a:txBody>
                    <a:bodyPr/>
                    <a:lstStyle/>
                    <a:p>
                      <a:pPr marL="0" marR="0" algn="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163,391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3075478"/>
                  </a:ext>
                </a:extLst>
              </a:tr>
            </a:tbl>
          </a:graphicData>
        </a:graphic>
      </p:graphicFrame>
      <p:pic>
        <p:nvPicPr>
          <p:cNvPr id="16" name="Picture 15">
            <a:extLst>
              <a:ext uri="{FF2B5EF4-FFF2-40B4-BE49-F238E27FC236}">
                <a16:creationId xmlns:a16="http://schemas.microsoft.com/office/drawing/2014/main" id="{893E86D4-9F8D-47A5-9711-45A7EFBBF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23" y="2286000"/>
            <a:ext cx="4114800" cy="4114800"/>
          </a:xfrm>
          <a:prstGeom prst="rect">
            <a:avLst/>
          </a:prstGeom>
        </p:spPr>
      </p:pic>
      <p:sp>
        <p:nvSpPr>
          <p:cNvPr id="12" name="Oval 11">
            <a:extLst>
              <a:ext uri="{FF2B5EF4-FFF2-40B4-BE49-F238E27FC236}">
                <a16:creationId xmlns:a16="http://schemas.microsoft.com/office/drawing/2014/main" id="{E5C00CFB-3F16-4966-B531-C61EA9A47E5B}"/>
              </a:ext>
            </a:extLst>
          </p:cNvPr>
          <p:cNvSpPr/>
          <p:nvPr/>
        </p:nvSpPr>
        <p:spPr>
          <a:xfrm>
            <a:off x="956089" y="4028400"/>
            <a:ext cx="723900" cy="1172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240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 Task ABI-FD_RSR06</a:t>
            </a:r>
          </a:p>
        </p:txBody>
      </p:sp>
      <p:sp>
        <p:nvSpPr>
          <p:cNvPr id="3" name="Text Placeholder 2"/>
          <p:cNvSpPr>
            <a:spLocks noGrp="1"/>
          </p:cNvSpPr>
          <p:nvPr>
            <p:ph type="body" idx="1"/>
          </p:nvPr>
        </p:nvSpPr>
        <p:spPr/>
        <p:txBody>
          <a:bodyPr/>
          <a:lstStyle/>
          <a:p>
            <a:pPr>
              <a:spcBef>
                <a:spcPts val="0"/>
              </a:spcBef>
            </a:pPr>
            <a:r>
              <a:rPr lang="en-US" sz="2000" dirty="0"/>
              <a:t>Comparison of </a:t>
            </a:r>
            <a:r>
              <a:rPr lang="en-US" sz="2000" dirty="0">
                <a:solidFill>
                  <a:srgbClr val="FFFF00"/>
                </a:solidFill>
              </a:rPr>
              <a:t>G16</a:t>
            </a:r>
            <a:r>
              <a:rPr lang="en-US" sz="2000" dirty="0"/>
              <a:t> RSR with CERES/NOAA20 TOA reflected flux on </a:t>
            </a:r>
            <a:r>
              <a:rPr lang="en-US" sz="2000" b="1" dirty="0">
                <a:solidFill>
                  <a:srgbClr val="FFFF00"/>
                </a:solidFill>
              </a:rPr>
              <a:t>11/28/2024</a:t>
            </a:r>
            <a:r>
              <a:rPr lang="en-US" sz="2000" dirty="0"/>
              <a:t> over </a:t>
            </a:r>
            <a:r>
              <a:rPr lang="en-US" sz="2000" b="1" dirty="0">
                <a:solidFill>
                  <a:srgbClr val="FFFF00"/>
                </a:solidFill>
              </a:rPr>
              <a:t>full disk</a:t>
            </a:r>
            <a:r>
              <a:rPr lang="en-US" sz="2000" dirty="0"/>
              <a:t>:</a:t>
            </a:r>
          </a:p>
          <a:p>
            <a:pPr lvl="1">
              <a:spcBef>
                <a:spcPts val="0"/>
              </a:spcBef>
            </a:pPr>
            <a:r>
              <a:rPr lang="en-US" sz="1800" dirty="0"/>
              <a:t>G16 (left), CERES (middle), and G16 – CERES difference (right).</a:t>
            </a:r>
          </a:p>
          <a:p>
            <a:pPr lvl="1">
              <a:spcBef>
                <a:spcPts val="0"/>
              </a:spcBef>
            </a:pPr>
            <a:r>
              <a:rPr lang="en-US" sz="1800" dirty="0"/>
              <a:t>Largest differences (± 300 Wm</a:t>
            </a:r>
            <a:r>
              <a:rPr lang="en-US" sz="1800" baseline="30000" dirty="0"/>
              <a:t>-2</a:t>
            </a:r>
            <a:r>
              <a:rPr lang="en-US" sz="1800" dirty="0"/>
              <a:t>) are over clouds and near terminator. ABI “sees” clouds near terminator where CERES does not.</a:t>
            </a:r>
          </a:p>
          <a:p>
            <a:pPr lvl="1">
              <a:spcBef>
                <a:spcPts val="0"/>
              </a:spcBef>
            </a:pPr>
            <a:r>
              <a:rPr lang="en-US" sz="1800" dirty="0"/>
              <a:t>Similar to G19 RSR error patterns</a:t>
            </a:r>
          </a:p>
          <a:p>
            <a:pPr lvl="1">
              <a:spcBef>
                <a:spcPts val="0"/>
              </a:spcBef>
            </a:pPr>
            <a:endParaRPr lang="en-US" sz="1800" dirty="0"/>
          </a:p>
          <a:p>
            <a:endParaRPr lang="en-US" sz="20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24</a:t>
            </a:fld>
            <a:endParaRPr lang="en-US"/>
          </a:p>
        </p:txBody>
      </p:sp>
      <p:pic>
        <p:nvPicPr>
          <p:cNvPr id="16" name="Picture 15">
            <a:extLst>
              <a:ext uri="{FF2B5EF4-FFF2-40B4-BE49-F238E27FC236}">
                <a16:creationId xmlns:a16="http://schemas.microsoft.com/office/drawing/2014/main" id="{127C0B23-7E4C-4554-AC2B-61D81C0BE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 y="3426460"/>
            <a:ext cx="3017520" cy="3017520"/>
          </a:xfrm>
          <a:prstGeom prst="rect">
            <a:avLst/>
          </a:prstGeom>
        </p:spPr>
      </p:pic>
      <p:pic>
        <p:nvPicPr>
          <p:cNvPr id="17" name="Picture 16">
            <a:extLst>
              <a:ext uri="{FF2B5EF4-FFF2-40B4-BE49-F238E27FC236}">
                <a16:creationId xmlns:a16="http://schemas.microsoft.com/office/drawing/2014/main" id="{B962A787-5729-460A-99BA-2ED90DF1A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240" y="3426460"/>
            <a:ext cx="3017520" cy="3017520"/>
          </a:xfrm>
          <a:prstGeom prst="rect">
            <a:avLst/>
          </a:prstGeom>
        </p:spPr>
      </p:pic>
      <p:pic>
        <p:nvPicPr>
          <p:cNvPr id="18" name="Picture 17">
            <a:extLst>
              <a:ext uri="{FF2B5EF4-FFF2-40B4-BE49-F238E27FC236}">
                <a16:creationId xmlns:a16="http://schemas.microsoft.com/office/drawing/2014/main" id="{B167458E-13F0-45B4-98D1-8EC57B063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0402" y="3426460"/>
            <a:ext cx="3017520" cy="3017520"/>
          </a:xfrm>
          <a:prstGeom prst="rect">
            <a:avLst/>
          </a:prstGeom>
        </p:spPr>
      </p:pic>
    </p:spTree>
    <p:extLst>
      <p:ext uri="{BB962C8B-B14F-4D97-AF65-F5344CB8AC3E}">
        <p14:creationId xmlns:p14="http://schemas.microsoft.com/office/powerpoint/2010/main" val="233070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 Task ABI-FD_RSR06</a:t>
            </a:r>
          </a:p>
        </p:txBody>
      </p:sp>
      <p:sp>
        <p:nvSpPr>
          <p:cNvPr id="3" name="Text Placeholder 2"/>
          <p:cNvSpPr>
            <a:spLocks noGrp="1"/>
          </p:cNvSpPr>
          <p:nvPr>
            <p:ph type="body" idx="1"/>
          </p:nvPr>
        </p:nvSpPr>
        <p:spPr/>
        <p:txBody>
          <a:bodyPr/>
          <a:lstStyle/>
          <a:p>
            <a:pPr>
              <a:spcBef>
                <a:spcPts val="0"/>
              </a:spcBef>
            </a:pPr>
            <a:r>
              <a:rPr lang="en-US" sz="2400" dirty="0"/>
              <a:t>Comparison of </a:t>
            </a:r>
            <a:r>
              <a:rPr lang="en-US" sz="2400" dirty="0">
                <a:solidFill>
                  <a:srgbClr val="FFFF00"/>
                </a:solidFill>
              </a:rPr>
              <a:t>G16</a:t>
            </a:r>
            <a:r>
              <a:rPr lang="en-US" sz="2400" dirty="0"/>
              <a:t> </a:t>
            </a:r>
            <a:r>
              <a:rPr lang="en-US" sz="2400" b="1" dirty="0">
                <a:solidFill>
                  <a:srgbClr val="FFFF00"/>
                </a:solidFill>
              </a:rPr>
              <a:t>FD</a:t>
            </a:r>
            <a:r>
              <a:rPr lang="en-US" sz="2400" dirty="0"/>
              <a:t> RSR product with CERES/NOAA20 TOA fluxes for </a:t>
            </a:r>
            <a:r>
              <a:rPr lang="en-US" sz="2400" b="1" dirty="0">
                <a:solidFill>
                  <a:srgbClr val="FFFF00"/>
                </a:solidFill>
              </a:rPr>
              <a:t>11/28/2024</a:t>
            </a:r>
            <a:r>
              <a:rPr lang="en-US" sz="2400" dirty="0"/>
              <a:t> over </a:t>
            </a:r>
            <a:r>
              <a:rPr lang="en-US" sz="2400" b="1" dirty="0">
                <a:solidFill>
                  <a:srgbClr val="FFFF00"/>
                </a:solidFill>
              </a:rPr>
              <a:t>full disk</a:t>
            </a:r>
            <a:r>
              <a:rPr lang="en-US" sz="2400" dirty="0"/>
              <a:t>.</a:t>
            </a:r>
          </a:p>
          <a:p>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25</a:t>
            </a:fld>
            <a:endParaRPr lang="en-US"/>
          </a:p>
        </p:txBody>
      </p:sp>
      <p:sp>
        <p:nvSpPr>
          <p:cNvPr id="10" name="TextBox 9"/>
          <p:cNvSpPr txBox="1"/>
          <p:nvPr/>
        </p:nvSpPr>
        <p:spPr>
          <a:xfrm>
            <a:off x="4572000" y="3808877"/>
            <a:ext cx="4210877" cy="307777"/>
          </a:xfrm>
          <a:prstGeom prst="rect">
            <a:avLst/>
          </a:prstGeom>
          <a:noFill/>
        </p:spPr>
        <p:txBody>
          <a:bodyPr wrap="square" rtlCol="0">
            <a:spAutoFit/>
          </a:bodyPr>
          <a:lstStyle/>
          <a:p>
            <a:r>
              <a:rPr lang="en-US" dirty="0">
                <a:solidFill>
                  <a:schemeClr val="bg1"/>
                </a:solidFill>
              </a:rPr>
              <a:t>Requirements are in parenthesis. Units: W m</a:t>
            </a:r>
            <a:r>
              <a:rPr lang="en-US" baseline="30000" dirty="0">
                <a:solidFill>
                  <a:schemeClr val="bg1"/>
                </a:solidFill>
              </a:rPr>
              <a:t>-2</a:t>
            </a:r>
            <a:r>
              <a:rPr lang="en-US" dirty="0">
                <a:solidFill>
                  <a:schemeClr val="bg1"/>
                </a:solidFill>
              </a:rPr>
              <a:t>.</a:t>
            </a:r>
          </a:p>
        </p:txBody>
      </p:sp>
      <p:sp>
        <p:nvSpPr>
          <p:cNvPr id="6" name="TextBox 5"/>
          <p:cNvSpPr txBox="1"/>
          <p:nvPr/>
        </p:nvSpPr>
        <p:spPr>
          <a:xfrm>
            <a:off x="4572000" y="4221773"/>
            <a:ext cx="4187687" cy="1754326"/>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sz="1800" dirty="0">
                <a:solidFill>
                  <a:schemeClr val="bg1"/>
                </a:solidFill>
              </a:rPr>
              <a:t>Accuracy (A) and precision (P) are similar to G19. </a:t>
            </a:r>
          </a:p>
          <a:p>
            <a:pPr marL="285750" indent="-285750">
              <a:buClr>
                <a:schemeClr val="bg1"/>
              </a:buClr>
              <a:buFont typeface="Arial" panose="020B0604020202020204" pitchFamily="34" charset="0"/>
              <a:buChar char="•"/>
            </a:pPr>
            <a:r>
              <a:rPr lang="en-US" sz="1800" dirty="0">
                <a:solidFill>
                  <a:schemeClr val="bg1"/>
                </a:solidFill>
              </a:rPr>
              <a:t>Overestimation in low RSR range is from difference in scene types between ABI and CERES near the ABI terminator.</a:t>
            </a:r>
          </a:p>
        </p:txBody>
      </p:sp>
      <p:sp>
        <p:nvSpPr>
          <p:cNvPr id="9" name="TextBox 8"/>
          <p:cNvSpPr txBox="1"/>
          <p:nvPr/>
        </p:nvSpPr>
        <p:spPr>
          <a:xfrm>
            <a:off x="4572000" y="6110794"/>
            <a:ext cx="3865161" cy="738664"/>
          </a:xfrm>
          <a:prstGeom prst="rect">
            <a:avLst/>
          </a:prstGeom>
          <a:noFill/>
        </p:spPr>
        <p:txBody>
          <a:bodyPr wrap="none" rtlCol="0">
            <a:spAutoFit/>
          </a:bodyPr>
          <a:lstStyle/>
          <a:p>
            <a:r>
              <a:rPr lang="en-US" dirty="0">
                <a:solidFill>
                  <a:schemeClr val="bg1"/>
                </a:solidFill>
              </a:rPr>
              <a:t>Accuracy (A): mean bias (satellite – reference)</a:t>
            </a:r>
          </a:p>
          <a:p>
            <a:r>
              <a:rPr lang="en-US" dirty="0">
                <a:solidFill>
                  <a:schemeClr val="bg1"/>
                </a:solidFill>
              </a:rPr>
              <a:t>Precision (P): standard deviation of biases</a:t>
            </a:r>
          </a:p>
          <a:p>
            <a:r>
              <a:rPr lang="en-US" dirty="0">
                <a:solidFill>
                  <a:schemeClr val="bg1"/>
                </a:solidFill>
              </a:rPr>
              <a:t>Number (N): number of samples</a:t>
            </a:r>
          </a:p>
        </p:txBody>
      </p:sp>
      <p:graphicFrame>
        <p:nvGraphicFramePr>
          <p:cNvPr id="11" name="Table 10"/>
          <p:cNvGraphicFramePr>
            <a:graphicFrameLocks noGrp="1"/>
          </p:cNvGraphicFramePr>
          <p:nvPr>
            <p:extLst>
              <p:ext uri="{D42A27DB-BD31-4B8C-83A1-F6EECF244321}">
                <p14:modId xmlns:p14="http://schemas.microsoft.com/office/powerpoint/2010/main" val="2848702330"/>
              </p:ext>
            </p:extLst>
          </p:nvPr>
        </p:nvGraphicFramePr>
        <p:xfrm>
          <a:off x="4572000" y="2286000"/>
          <a:ext cx="4419600" cy="1493115"/>
        </p:xfrm>
        <a:graphic>
          <a:graphicData uri="http://schemas.openxmlformats.org/drawingml/2006/table">
            <a:tbl>
              <a:tblPr firstRow="1" bandRow="1">
                <a:tableStyleId>{D7EF39A4-3B55-471D-9E2F-5EDBCC4E9E3D}</a:tableStyleId>
              </a:tblPr>
              <a:tblGrid>
                <a:gridCol w="1278259">
                  <a:extLst>
                    <a:ext uri="{9D8B030D-6E8A-4147-A177-3AD203B41FA5}">
                      <a16:colId xmlns:a16="http://schemas.microsoft.com/office/drawing/2014/main" val="3197546001"/>
                    </a:ext>
                  </a:extLst>
                </a:gridCol>
                <a:gridCol w="1067069">
                  <a:extLst>
                    <a:ext uri="{9D8B030D-6E8A-4147-A177-3AD203B41FA5}">
                      <a16:colId xmlns:a16="http://schemas.microsoft.com/office/drawing/2014/main" val="3068684400"/>
                    </a:ext>
                  </a:extLst>
                </a:gridCol>
                <a:gridCol w="989261">
                  <a:extLst>
                    <a:ext uri="{9D8B030D-6E8A-4147-A177-3AD203B41FA5}">
                      <a16:colId xmlns:a16="http://schemas.microsoft.com/office/drawing/2014/main" val="3466011753"/>
                    </a:ext>
                  </a:extLst>
                </a:gridCol>
                <a:gridCol w="1085011">
                  <a:extLst>
                    <a:ext uri="{9D8B030D-6E8A-4147-A177-3AD203B41FA5}">
                      <a16:colId xmlns:a16="http://schemas.microsoft.com/office/drawing/2014/main" val="1065907400"/>
                    </a:ext>
                  </a:extLst>
                </a:gridCol>
              </a:tblGrid>
              <a:tr h="370840">
                <a:tc>
                  <a:txBody>
                    <a:bodyPr/>
                    <a:lstStyle/>
                    <a:p>
                      <a:pPr algn="ctr"/>
                      <a:r>
                        <a:rPr lang="en-US" sz="1600" b="1" dirty="0"/>
                        <a:t>Range</a:t>
                      </a:r>
                    </a:p>
                  </a:txBody>
                  <a:tcPr/>
                </a:tc>
                <a:tc>
                  <a:txBody>
                    <a:bodyPr/>
                    <a:lstStyle/>
                    <a:p>
                      <a:pPr algn="ctr"/>
                      <a:r>
                        <a:rPr lang="en-US" sz="1600" b="1" dirty="0"/>
                        <a:t>A</a:t>
                      </a:r>
                    </a:p>
                  </a:txBody>
                  <a:tcPr/>
                </a:tc>
                <a:tc>
                  <a:txBody>
                    <a:bodyPr/>
                    <a:lstStyle/>
                    <a:p>
                      <a:pPr algn="ctr"/>
                      <a:r>
                        <a:rPr lang="en-US" sz="1600" b="1" dirty="0"/>
                        <a:t>P </a:t>
                      </a:r>
                    </a:p>
                  </a:txBody>
                  <a:tcPr/>
                </a:tc>
                <a:tc>
                  <a:txBody>
                    <a:bodyPr/>
                    <a:lstStyle/>
                    <a:p>
                      <a:pPr algn="ctr"/>
                      <a:r>
                        <a:rPr lang="en-US" sz="1600" b="1" dirty="0"/>
                        <a:t>N</a:t>
                      </a:r>
                    </a:p>
                  </a:txBody>
                  <a:tcPr/>
                </a:tc>
                <a:extLst>
                  <a:ext uri="{0D108BD9-81ED-4DB2-BD59-A6C34878D82A}">
                    <a16:rowId xmlns:a16="http://schemas.microsoft.com/office/drawing/2014/main" val="3702844471"/>
                  </a:ext>
                </a:extLst>
              </a:tr>
              <a:tr h="370840">
                <a:tc>
                  <a:txBody>
                    <a:bodyPr/>
                    <a:lstStyle/>
                    <a:p>
                      <a:pPr algn="ctr"/>
                      <a:r>
                        <a:rPr lang="en-US" sz="1600" b="1" dirty="0"/>
                        <a:t>CERES &lt; 200</a:t>
                      </a:r>
                    </a:p>
                  </a:txBody>
                  <a:tcPr/>
                </a:tc>
                <a:tc>
                  <a:txBody>
                    <a:bodyPr/>
                    <a:lstStyle/>
                    <a:p>
                      <a:pPr algn="r"/>
                      <a:r>
                        <a:rPr lang="en-US" sz="1600" b="1" dirty="0"/>
                        <a:t>29 (110)</a:t>
                      </a:r>
                    </a:p>
                  </a:txBody>
                  <a:tcPr/>
                </a:tc>
                <a:tc>
                  <a:txBody>
                    <a:bodyPr/>
                    <a:lstStyle/>
                    <a:p>
                      <a:pPr algn="r"/>
                      <a:r>
                        <a:rPr lang="en-US" sz="1600" b="1" dirty="0"/>
                        <a:t>61 (100)</a:t>
                      </a:r>
                    </a:p>
                  </a:txBody>
                  <a:tcPr/>
                </a:tc>
                <a:tc>
                  <a:txBody>
                    <a:bodyPr/>
                    <a:lstStyle/>
                    <a:p>
                      <a:pPr algn="r" fontAlgn="b"/>
                      <a:r>
                        <a:rPr lang="en-US" sz="1600" b="1" i="0" u="none" strike="noStrike">
                          <a:solidFill>
                            <a:srgbClr val="000000"/>
                          </a:solidFill>
                          <a:effectLst/>
                          <a:latin typeface="Calibri" panose="020F0502020204030204" pitchFamily="34" charset="0"/>
                        </a:rPr>
                        <a:t>972,855</a:t>
                      </a:r>
                    </a:p>
                  </a:txBody>
                  <a:tcPr marL="6350" marR="6350" marT="6350" marB="0" anchor="ctr"/>
                </a:tc>
                <a:extLst>
                  <a:ext uri="{0D108BD9-81ED-4DB2-BD59-A6C34878D82A}">
                    <a16:rowId xmlns:a16="http://schemas.microsoft.com/office/drawing/2014/main" val="1105077243"/>
                  </a:ext>
                </a:extLst>
              </a:tr>
              <a:tr h="370840">
                <a:tc>
                  <a:txBody>
                    <a:bodyPr/>
                    <a:lstStyle/>
                    <a:p>
                      <a:pPr algn="ctr"/>
                      <a:r>
                        <a:rPr lang="en-US" sz="1600" b="1" dirty="0"/>
                        <a:t>[200, 500]</a:t>
                      </a:r>
                    </a:p>
                  </a:txBody>
                  <a:tcPr/>
                </a:tc>
                <a:tc>
                  <a:txBody>
                    <a:bodyPr/>
                    <a:lstStyle/>
                    <a:p>
                      <a:pPr algn="r"/>
                      <a:r>
                        <a:rPr lang="en-US" sz="1600" b="1" dirty="0"/>
                        <a:t>20 (65)</a:t>
                      </a:r>
                    </a:p>
                  </a:txBody>
                  <a:tcPr/>
                </a:tc>
                <a:tc>
                  <a:txBody>
                    <a:bodyPr/>
                    <a:lstStyle/>
                    <a:p>
                      <a:pPr algn="r"/>
                      <a:r>
                        <a:rPr lang="en-US" sz="1600" b="1" dirty="0"/>
                        <a:t>71 (130)</a:t>
                      </a:r>
                    </a:p>
                  </a:txBody>
                  <a:tcPr/>
                </a:tc>
                <a:tc>
                  <a:txBody>
                    <a:bodyPr/>
                    <a:lstStyle/>
                    <a:p>
                      <a:pPr algn="r" fontAlgn="b"/>
                      <a:r>
                        <a:rPr lang="en-US" sz="1600" b="1" i="0" u="none" strike="noStrike">
                          <a:solidFill>
                            <a:srgbClr val="000000"/>
                          </a:solidFill>
                          <a:effectLst/>
                          <a:latin typeface="Calibri" panose="020F0502020204030204" pitchFamily="34" charset="0"/>
                        </a:rPr>
                        <a:t>822,824</a:t>
                      </a:r>
                    </a:p>
                  </a:txBody>
                  <a:tcPr marL="6350" marR="6350" marT="6350" marB="0" anchor="ctr"/>
                </a:tc>
                <a:extLst>
                  <a:ext uri="{0D108BD9-81ED-4DB2-BD59-A6C34878D82A}">
                    <a16:rowId xmlns:a16="http://schemas.microsoft.com/office/drawing/2014/main" val="2538163557"/>
                  </a:ext>
                </a:extLst>
              </a:tr>
              <a:tr h="380595">
                <a:tc>
                  <a:txBody>
                    <a:bodyPr/>
                    <a:lstStyle/>
                    <a:p>
                      <a:pPr algn="ctr"/>
                      <a:r>
                        <a:rPr lang="en-US" sz="1600" b="1" dirty="0"/>
                        <a:t>CERES &gt; 500</a:t>
                      </a:r>
                    </a:p>
                  </a:txBody>
                  <a:tcPr/>
                </a:tc>
                <a:tc>
                  <a:txBody>
                    <a:bodyPr/>
                    <a:lstStyle/>
                    <a:p>
                      <a:pPr algn="r"/>
                      <a:r>
                        <a:rPr lang="en-US" sz="1600" b="1" dirty="0">
                          <a:solidFill>
                            <a:schemeClr val="tx1"/>
                          </a:solidFill>
                        </a:rPr>
                        <a:t>-4 </a:t>
                      </a:r>
                      <a:r>
                        <a:rPr lang="en-US" sz="1600" b="1" dirty="0"/>
                        <a:t>(85)</a:t>
                      </a:r>
                    </a:p>
                  </a:txBody>
                  <a:tcPr/>
                </a:tc>
                <a:tc>
                  <a:txBody>
                    <a:bodyPr/>
                    <a:lstStyle/>
                    <a:p>
                      <a:pPr algn="r"/>
                      <a:r>
                        <a:rPr lang="en-US" sz="1600" b="1" dirty="0">
                          <a:solidFill>
                            <a:schemeClr val="tx1"/>
                          </a:solidFill>
                        </a:rPr>
                        <a:t>73</a:t>
                      </a:r>
                      <a:r>
                        <a:rPr lang="en-US" sz="1600" b="1" dirty="0"/>
                        <a:t> (100)</a:t>
                      </a:r>
                    </a:p>
                  </a:txBody>
                  <a:tcPr/>
                </a:tc>
                <a:tc>
                  <a:txBody>
                    <a:bodyPr/>
                    <a:lstStyle/>
                    <a:p>
                      <a:pPr algn="r" fontAlgn="b"/>
                      <a:r>
                        <a:rPr lang="en-US" sz="1600" b="1" i="0" u="none" strike="noStrike" dirty="0">
                          <a:solidFill>
                            <a:srgbClr val="000000"/>
                          </a:solidFill>
                          <a:effectLst/>
                          <a:latin typeface="Calibri" panose="020F0502020204030204" pitchFamily="34" charset="0"/>
                        </a:rPr>
                        <a:t>158,981</a:t>
                      </a:r>
                    </a:p>
                  </a:txBody>
                  <a:tcPr marL="6350" marR="6350" marT="6350" marB="0" anchor="ctr"/>
                </a:tc>
                <a:extLst>
                  <a:ext uri="{0D108BD9-81ED-4DB2-BD59-A6C34878D82A}">
                    <a16:rowId xmlns:a16="http://schemas.microsoft.com/office/drawing/2014/main" val="3183075478"/>
                  </a:ext>
                </a:extLst>
              </a:tr>
            </a:tbl>
          </a:graphicData>
        </a:graphic>
      </p:graphicFrame>
      <p:pic>
        <p:nvPicPr>
          <p:cNvPr id="14" name="Picture 13">
            <a:extLst>
              <a:ext uri="{FF2B5EF4-FFF2-40B4-BE49-F238E27FC236}">
                <a16:creationId xmlns:a16="http://schemas.microsoft.com/office/drawing/2014/main" id="{AA68579F-8C24-487F-9E6B-6E64A965E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96" y="2286000"/>
            <a:ext cx="4114800" cy="4114800"/>
          </a:xfrm>
          <a:prstGeom prst="rect">
            <a:avLst/>
          </a:prstGeom>
        </p:spPr>
      </p:pic>
    </p:spTree>
    <p:extLst>
      <p:ext uri="{BB962C8B-B14F-4D97-AF65-F5344CB8AC3E}">
        <p14:creationId xmlns:p14="http://schemas.microsoft.com/office/powerpoint/2010/main" val="69229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 Task ABI-FD_RSR06</a:t>
            </a:r>
          </a:p>
        </p:txBody>
      </p:sp>
      <p:sp>
        <p:nvSpPr>
          <p:cNvPr id="3" name="Text Placeholder 2"/>
          <p:cNvSpPr>
            <a:spLocks noGrp="1"/>
          </p:cNvSpPr>
          <p:nvPr>
            <p:ph type="body" idx="1"/>
          </p:nvPr>
        </p:nvSpPr>
        <p:spPr/>
        <p:txBody>
          <a:bodyPr/>
          <a:lstStyle/>
          <a:p>
            <a:pPr>
              <a:spcBef>
                <a:spcPts val="0"/>
              </a:spcBef>
            </a:pPr>
            <a:r>
              <a:rPr lang="en-US" sz="2000" dirty="0"/>
              <a:t>Comparison of G19 </a:t>
            </a:r>
            <a:r>
              <a:rPr lang="en-US" sz="2000" b="1" dirty="0">
                <a:solidFill>
                  <a:srgbClr val="FFFF00"/>
                </a:solidFill>
              </a:rPr>
              <a:t>FD</a:t>
            </a:r>
            <a:r>
              <a:rPr lang="en-US" sz="2000" dirty="0"/>
              <a:t> RSR product with CERES/NOAA20 TOA fluxes for the time period </a:t>
            </a:r>
            <a:r>
              <a:rPr lang="en-US" sz="2000" b="1" dirty="0">
                <a:solidFill>
                  <a:srgbClr val="FFFF00"/>
                </a:solidFill>
              </a:rPr>
              <a:t>10/29/2024 – 01/15/2025 </a:t>
            </a:r>
            <a:r>
              <a:rPr lang="en-US" sz="2000" dirty="0"/>
              <a:t>over </a:t>
            </a:r>
            <a:r>
              <a:rPr lang="en-US" sz="2000" b="1" dirty="0">
                <a:solidFill>
                  <a:srgbClr val="FFFF00"/>
                </a:solidFill>
              </a:rPr>
              <a:t>ground stations.</a:t>
            </a:r>
            <a:endParaRPr lang="en-US" sz="2000" dirty="0"/>
          </a:p>
          <a:p>
            <a:pPr lvl="1"/>
            <a:r>
              <a:rPr lang="en-US" sz="1800" dirty="0"/>
              <a:t>Number of samples (N) are smaller compared to full disk comparison.</a:t>
            </a:r>
          </a:p>
          <a:p>
            <a:r>
              <a:rPr lang="en-US" sz="2000" dirty="0"/>
              <a:t>Accuracy (A) and precision (P) are within specs.</a:t>
            </a:r>
          </a:p>
          <a:p>
            <a:r>
              <a:rPr lang="en-US" sz="2000" dirty="0"/>
              <a:t>G19 A&amp;P statistics are similar to G16 A&amp;P statistics.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26</a:t>
            </a:fld>
            <a:endParaRPr lang="en-US"/>
          </a:p>
        </p:txBody>
      </p:sp>
      <p:sp>
        <p:nvSpPr>
          <p:cNvPr id="9" name="TextBox 8"/>
          <p:cNvSpPr txBox="1"/>
          <p:nvPr/>
        </p:nvSpPr>
        <p:spPr>
          <a:xfrm>
            <a:off x="2620183" y="5551690"/>
            <a:ext cx="3903633" cy="1107996"/>
          </a:xfrm>
          <a:prstGeom prst="rect">
            <a:avLst/>
          </a:prstGeom>
          <a:noFill/>
        </p:spPr>
        <p:txBody>
          <a:bodyPr wrap="none" rtlCol="0">
            <a:spAutoFit/>
          </a:bodyPr>
          <a:lstStyle/>
          <a:p>
            <a:pPr>
              <a:spcAft>
                <a:spcPts val="1200"/>
              </a:spcAft>
            </a:pPr>
            <a:r>
              <a:rPr lang="en-US" dirty="0">
                <a:solidFill>
                  <a:schemeClr val="bg1"/>
                </a:solidFill>
              </a:rPr>
              <a:t>Requirements are in parenthesis. Units: W m</a:t>
            </a:r>
            <a:r>
              <a:rPr lang="en-US" baseline="30000" dirty="0">
                <a:solidFill>
                  <a:schemeClr val="bg1"/>
                </a:solidFill>
              </a:rPr>
              <a:t>-2</a:t>
            </a:r>
            <a:r>
              <a:rPr lang="en-US" dirty="0">
                <a:solidFill>
                  <a:schemeClr val="bg1"/>
                </a:solidFill>
              </a:rPr>
              <a:t>.</a:t>
            </a:r>
          </a:p>
          <a:p>
            <a:r>
              <a:rPr lang="en-US" dirty="0">
                <a:solidFill>
                  <a:schemeClr val="bg1"/>
                </a:solidFill>
              </a:rPr>
              <a:t>Accuracy (A): mean bias (satellite – reference)</a:t>
            </a:r>
          </a:p>
          <a:p>
            <a:r>
              <a:rPr lang="en-US" dirty="0">
                <a:solidFill>
                  <a:schemeClr val="bg1"/>
                </a:solidFill>
              </a:rPr>
              <a:t>Precision (P): standard deviation of biases</a:t>
            </a:r>
          </a:p>
          <a:p>
            <a:r>
              <a:rPr lang="en-US" dirty="0">
                <a:solidFill>
                  <a:schemeClr val="bg1"/>
                </a:solidFill>
              </a:rPr>
              <a:t>Number (N): number of samples</a:t>
            </a:r>
          </a:p>
        </p:txBody>
      </p:sp>
      <p:graphicFrame>
        <p:nvGraphicFramePr>
          <p:cNvPr id="11" name="Table 10"/>
          <p:cNvGraphicFramePr>
            <a:graphicFrameLocks noGrp="1"/>
          </p:cNvGraphicFramePr>
          <p:nvPr>
            <p:extLst>
              <p:ext uri="{D42A27DB-BD31-4B8C-83A1-F6EECF244321}">
                <p14:modId xmlns:p14="http://schemas.microsoft.com/office/powerpoint/2010/main" val="3664135941"/>
              </p:ext>
            </p:extLst>
          </p:nvPr>
        </p:nvGraphicFramePr>
        <p:xfrm>
          <a:off x="463192" y="3621290"/>
          <a:ext cx="4111855" cy="1676400"/>
        </p:xfrm>
        <a:graphic>
          <a:graphicData uri="http://schemas.openxmlformats.org/drawingml/2006/table">
            <a:tbl>
              <a:tblPr firstRow="1" bandRow="1">
                <a:tableStyleId>{D7EF39A4-3B55-471D-9E2F-5EDBCC4E9E3D}</a:tableStyleId>
              </a:tblPr>
              <a:tblGrid>
                <a:gridCol w="1250156">
                  <a:extLst>
                    <a:ext uri="{9D8B030D-6E8A-4147-A177-3AD203B41FA5}">
                      <a16:colId xmlns:a16="http://schemas.microsoft.com/office/drawing/2014/main" val="3197546001"/>
                    </a:ext>
                  </a:extLst>
                </a:gridCol>
                <a:gridCol w="976219">
                  <a:extLst>
                    <a:ext uri="{9D8B030D-6E8A-4147-A177-3AD203B41FA5}">
                      <a16:colId xmlns:a16="http://schemas.microsoft.com/office/drawing/2014/main" val="3068684400"/>
                    </a:ext>
                  </a:extLst>
                </a:gridCol>
                <a:gridCol w="993273">
                  <a:extLst>
                    <a:ext uri="{9D8B030D-6E8A-4147-A177-3AD203B41FA5}">
                      <a16:colId xmlns:a16="http://schemas.microsoft.com/office/drawing/2014/main" val="3466011753"/>
                    </a:ext>
                  </a:extLst>
                </a:gridCol>
                <a:gridCol w="892207">
                  <a:extLst>
                    <a:ext uri="{9D8B030D-6E8A-4147-A177-3AD203B41FA5}">
                      <a16:colId xmlns:a16="http://schemas.microsoft.com/office/drawing/2014/main" val="1065907400"/>
                    </a:ext>
                  </a:extLst>
                </a:gridCol>
              </a:tblGrid>
              <a:tr h="168524">
                <a:tc gridSpan="4">
                  <a:txBody>
                    <a:bodyPr/>
                    <a:lstStyle/>
                    <a:p>
                      <a:pPr algn="ctr"/>
                      <a:r>
                        <a:rPr lang="en-US" sz="1600" b="1" dirty="0"/>
                        <a:t>G19</a:t>
                      </a:r>
                    </a:p>
                  </a:txBody>
                  <a:tcPr anchor="ctr">
                    <a:lnB w="12700" cap="flat" cmpd="sng" algn="ctr">
                      <a:solidFill>
                        <a:schemeClr val="bg1"/>
                      </a:solidFill>
                      <a:prstDash val="solid"/>
                      <a:round/>
                      <a:headEnd type="none" w="med" len="med"/>
                      <a:tailEnd type="none" w="med" len="med"/>
                    </a:lnB>
                    <a:solidFill>
                      <a:srgbClr val="4F81BD"/>
                    </a:solidFill>
                  </a:tcPr>
                </a:tc>
                <a:tc hMerge="1">
                  <a:txBody>
                    <a:bodyPr/>
                    <a:lstStyle/>
                    <a:p>
                      <a:pPr algn="ctr"/>
                      <a:endParaRPr lang="en-US" sz="1600" b="1" dirty="0"/>
                    </a:p>
                  </a:txBody>
                  <a:tcPr anchor="ctr"/>
                </a:tc>
                <a:tc hMerge="1">
                  <a:txBody>
                    <a:bodyPr/>
                    <a:lstStyle/>
                    <a:p>
                      <a:pPr algn="ctr"/>
                      <a:endParaRPr lang="en-US" sz="1600" b="1" dirty="0"/>
                    </a:p>
                  </a:txBody>
                  <a:tcPr anchor="ctr"/>
                </a:tc>
                <a:tc hMerge="1">
                  <a:txBody>
                    <a:bodyPr/>
                    <a:lstStyle/>
                    <a:p>
                      <a:pPr algn="ctr"/>
                      <a:endParaRPr lang="en-US" sz="1600" b="1" dirty="0"/>
                    </a:p>
                  </a:txBody>
                  <a:tcPr anchor="ctr"/>
                </a:tc>
                <a:extLst>
                  <a:ext uri="{0D108BD9-81ED-4DB2-BD59-A6C34878D82A}">
                    <a16:rowId xmlns:a16="http://schemas.microsoft.com/office/drawing/2014/main" val="4046221398"/>
                  </a:ext>
                </a:extLst>
              </a:tr>
              <a:tr h="168524">
                <a:tc>
                  <a:txBody>
                    <a:bodyPr/>
                    <a:lstStyle/>
                    <a:p>
                      <a:pPr algn="ctr"/>
                      <a:r>
                        <a:rPr lang="en-US" sz="1600" b="1" dirty="0">
                          <a:solidFill>
                            <a:schemeClr val="bg1"/>
                          </a:solidFill>
                        </a:rPr>
                        <a:t>Range</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algn="ctr"/>
                      <a:r>
                        <a:rPr lang="en-US" sz="1600" b="1" dirty="0">
                          <a:solidFill>
                            <a:schemeClr val="bg1"/>
                          </a:solidFill>
                        </a:rPr>
                        <a:t>A</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algn="ctr"/>
                      <a:r>
                        <a:rPr lang="en-US" sz="1600" b="1" dirty="0">
                          <a:solidFill>
                            <a:schemeClr val="bg1"/>
                          </a:solidFill>
                        </a:rPr>
                        <a:t>P </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algn="ctr"/>
                      <a:r>
                        <a:rPr lang="en-US" sz="1600" b="1" dirty="0">
                          <a:solidFill>
                            <a:schemeClr val="bg1"/>
                          </a:solidFill>
                        </a:rPr>
                        <a:t>N</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3702844471"/>
                  </a:ext>
                </a:extLst>
              </a:tr>
              <a:tr h="277752">
                <a:tc>
                  <a:txBody>
                    <a:bodyPr/>
                    <a:lstStyle/>
                    <a:p>
                      <a:pPr algn="ctr"/>
                      <a:r>
                        <a:rPr lang="en-US" sz="1600" b="1" dirty="0"/>
                        <a:t>CERES &lt; 200</a:t>
                      </a:r>
                    </a:p>
                  </a:txBody>
                  <a:tcPr anchor="ctr">
                    <a:lnT w="38100" cap="flat" cmpd="sng" algn="ctr">
                      <a:solidFill>
                        <a:schemeClr val="bg1"/>
                      </a:solidFill>
                      <a:prstDash val="solid"/>
                      <a:round/>
                      <a:headEnd type="none" w="med" len="med"/>
                      <a:tailEnd type="none" w="med" len="med"/>
                    </a:lnT>
                  </a:tcPr>
                </a:tc>
                <a:tc>
                  <a:txBody>
                    <a:bodyPr/>
                    <a:lstStyle/>
                    <a:p>
                      <a:pPr algn="r"/>
                      <a:r>
                        <a:rPr lang="en-US" sz="1600" b="1" dirty="0"/>
                        <a:t>3 (110)</a:t>
                      </a:r>
                    </a:p>
                  </a:txBody>
                  <a:tcPr anchor="ctr">
                    <a:lnT w="38100" cap="flat" cmpd="sng" algn="ctr">
                      <a:solidFill>
                        <a:schemeClr val="bg1"/>
                      </a:solidFill>
                      <a:prstDash val="solid"/>
                      <a:round/>
                      <a:headEnd type="none" w="med" len="med"/>
                      <a:tailEnd type="none" w="med" len="med"/>
                    </a:lnT>
                  </a:tcPr>
                </a:tc>
                <a:tc>
                  <a:txBody>
                    <a:bodyPr/>
                    <a:lstStyle/>
                    <a:p>
                      <a:pPr algn="r"/>
                      <a:r>
                        <a:rPr lang="en-US" sz="1600" b="1" dirty="0"/>
                        <a:t>44 (100)</a:t>
                      </a:r>
                    </a:p>
                  </a:txBody>
                  <a:tcPr anchor="ctr">
                    <a:lnT w="38100" cap="flat" cmpd="sng" algn="ctr">
                      <a:solidFill>
                        <a:schemeClr val="bg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panose="020F0502020204030204" pitchFamily="34" charset="0"/>
                        </a:rPr>
                        <a:t>3551</a:t>
                      </a:r>
                    </a:p>
                  </a:txBody>
                  <a:tcPr marL="6350" marR="6350" marT="635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05077243"/>
                  </a:ext>
                </a:extLst>
              </a:tr>
              <a:tr h="168524">
                <a:tc>
                  <a:txBody>
                    <a:bodyPr/>
                    <a:lstStyle/>
                    <a:p>
                      <a:pPr algn="ctr"/>
                      <a:r>
                        <a:rPr lang="en-US" sz="1600" b="1" dirty="0"/>
                        <a:t>[200, 500]</a:t>
                      </a:r>
                    </a:p>
                  </a:txBody>
                  <a:tcPr anchor="ctr"/>
                </a:tc>
                <a:tc>
                  <a:txBody>
                    <a:bodyPr/>
                    <a:lstStyle/>
                    <a:p>
                      <a:pPr algn="r"/>
                      <a:r>
                        <a:rPr lang="en-US" sz="1600" b="1" dirty="0"/>
                        <a:t>-14 (65)</a:t>
                      </a:r>
                    </a:p>
                  </a:txBody>
                  <a:tcPr anchor="ctr"/>
                </a:tc>
                <a:tc>
                  <a:txBody>
                    <a:bodyPr/>
                    <a:lstStyle/>
                    <a:p>
                      <a:pPr algn="r"/>
                      <a:r>
                        <a:rPr lang="en-US" sz="1600" b="1" dirty="0"/>
                        <a:t>40 (130)</a:t>
                      </a:r>
                    </a:p>
                  </a:txBody>
                  <a:tcPr anchor="ctr"/>
                </a:tc>
                <a:tc>
                  <a:txBody>
                    <a:bodyPr/>
                    <a:lstStyle/>
                    <a:p>
                      <a:pPr algn="r" fontAlgn="b"/>
                      <a:r>
                        <a:rPr lang="en-US" sz="1600" b="1" i="0" u="none" strike="noStrike">
                          <a:solidFill>
                            <a:srgbClr val="000000"/>
                          </a:solidFill>
                          <a:effectLst/>
                          <a:latin typeface="Calibri" panose="020F0502020204030204" pitchFamily="34" charset="0"/>
                        </a:rPr>
                        <a:t>3378</a:t>
                      </a:r>
                    </a:p>
                  </a:txBody>
                  <a:tcPr marL="6350" marR="6350" marT="6350" marB="0" anchor="ctr"/>
                </a:tc>
                <a:extLst>
                  <a:ext uri="{0D108BD9-81ED-4DB2-BD59-A6C34878D82A}">
                    <a16:rowId xmlns:a16="http://schemas.microsoft.com/office/drawing/2014/main" val="2538163557"/>
                  </a:ext>
                </a:extLst>
              </a:tr>
              <a:tr h="277752">
                <a:tc>
                  <a:txBody>
                    <a:bodyPr/>
                    <a:lstStyle/>
                    <a:p>
                      <a:pPr algn="ctr"/>
                      <a:r>
                        <a:rPr lang="en-US" sz="1600" b="1" dirty="0"/>
                        <a:t>CERES &gt; 500</a:t>
                      </a:r>
                    </a:p>
                  </a:txBody>
                  <a:tcPr anchor="ctr"/>
                </a:tc>
                <a:tc>
                  <a:txBody>
                    <a:bodyPr/>
                    <a:lstStyle/>
                    <a:p>
                      <a:pPr algn="r"/>
                      <a:r>
                        <a:rPr lang="en-US" sz="1600" b="1" dirty="0">
                          <a:solidFill>
                            <a:schemeClr val="tx1"/>
                          </a:solidFill>
                        </a:rPr>
                        <a:t>-38</a:t>
                      </a:r>
                      <a:r>
                        <a:rPr lang="en-US" sz="1600" b="1" baseline="0" dirty="0">
                          <a:solidFill>
                            <a:schemeClr val="tx1"/>
                          </a:solidFill>
                        </a:rPr>
                        <a:t> </a:t>
                      </a:r>
                      <a:r>
                        <a:rPr lang="en-US" sz="1600" b="1" dirty="0">
                          <a:solidFill>
                            <a:schemeClr val="tx1"/>
                          </a:solidFill>
                        </a:rPr>
                        <a:t>(85)</a:t>
                      </a:r>
                    </a:p>
                  </a:txBody>
                  <a:tcPr anchor="ctr"/>
                </a:tc>
                <a:tc>
                  <a:txBody>
                    <a:bodyPr/>
                    <a:lstStyle/>
                    <a:p>
                      <a:pPr algn="r"/>
                      <a:r>
                        <a:rPr lang="en-US" sz="1600" b="1" dirty="0">
                          <a:solidFill>
                            <a:schemeClr val="tx1"/>
                          </a:solidFill>
                        </a:rPr>
                        <a:t>34 (100)</a:t>
                      </a:r>
                    </a:p>
                  </a:txBody>
                  <a:tcPr anchor="ctr"/>
                </a:tc>
                <a:tc>
                  <a:txBody>
                    <a:bodyPr/>
                    <a:lstStyle/>
                    <a:p>
                      <a:pPr algn="r" fontAlgn="b"/>
                      <a:r>
                        <a:rPr lang="en-US" sz="1600" b="1" i="0" u="none" strike="noStrike" dirty="0">
                          <a:solidFill>
                            <a:schemeClr val="tx1"/>
                          </a:solidFill>
                          <a:effectLst/>
                          <a:latin typeface="Calibri" panose="020F0502020204030204" pitchFamily="34" charset="0"/>
                        </a:rPr>
                        <a:t>24</a:t>
                      </a:r>
                    </a:p>
                  </a:txBody>
                  <a:tcPr marL="6350" marR="6350" marT="6350" marB="0" anchor="ctr"/>
                </a:tc>
                <a:extLst>
                  <a:ext uri="{0D108BD9-81ED-4DB2-BD59-A6C34878D82A}">
                    <a16:rowId xmlns:a16="http://schemas.microsoft.com/office/drawing/2014/main" val="3183075478"/>
                  </a:ext>
                </a:extLst>
              </a:tr>
            </a:tbl>
          </a:graphicData>
        </a:graphic>
      </p:graphicFrame>
      <p:graphicFrame>
        <p:nvGraphicFramePr>
          <p:cNvPr id="7" name="Table 6">
            <a:extLst>
              <a:ext uri="{FF2B5EF4-FFF2-40B4-BE49-F238E27FC236}">
                <a16:creationId xmlns:a16="http://schemas.microsoft.com/office/drawing/2014/main" id="{97E2CDE9-F0F8-4E10-92F2-B256C845B447}"/>
              </a:ext>
            </a:extLst>
          </p:cNvPr>
          <p:cNvGraphicFramePr>
            <a:graphicFrameLocks noGrp="1"/>
          </p:cNvGraphicFramePr>
          <p:nvPr>
            <p:extLst>
              <p:ext uri="{D42A27DB-BD31-4B8C-83A1-F6EECF244321}">
                <p14:modId xmlns:p14="http://schemas.microsoft.com/office/powerpoint/2010/main" val="835216822"/>
              </p:ext>
            </p:extLst>
          </p:nvPr>
        </p:nvGraphicFramePr>
        <p:xfrm>
          <a:off x="4737447" y="3623080"/>
          <a:ext cx="4053973" cy="1676400"/>
        </p:xfrm>
        <a:graphic>
          <a:graphicData uri="http://schemas.openxmlformats.org/drawingml/2006/table">
            <a:tbl>
              <a:tblPr firstRow="1" bandRow="1">
                <a:tableStyleId>{D7EF39A4-3B55-471D-9E2F-5EDBCC4E9E3D}</a:tableStyleId>
              </a:tblPr>
              <a:tblGrid>
                <a:gridCol w="1250156">
                  <a:extLst>
                    <a:ext uri="{9D8B030D-6E8A-4147-A177-3AD203B41FA5}">
                      <a16:colId xmlns:a16="http://schemas.microsoft.com/office/drawing/2014/main" val="3197546001"/>
                    </a:ext>
                  </a:extLst>
                </a:gridCol>
                <a:gridCol w="978091">
                  <a:extLst>
                    <a:ext uri="{9D8B030D-6E8A-4147-A177-3AD203B41FA5}">
                      <a16:colId xmlns:a16="http://schemas.microsoft.com/office/drawing/2014/main" val="3068684400"/>
                    </a:ext>
                  </a:extLst>
                </a:gridCol>
                <a:gridCol w="991402">
                  <a:extLst>
                    <a:ext uri="{9D8B030D-6E8A-4147-A177-3AD203B41FA5}">
                      <a16:colId xmlns:a16="http://schemas.microsoft.com/office/drawing/2014/main" val="3466011753"/>
                    </a:ext>
                  </a:extLst>
                </a:gridCol>
                <a:gridCol w="834324">
                  <a:extLst>
                    <a:ext uri="{9D8B030D-6E8A-4147-A177-3AD203B41FA5}">
                      <a16:colId xmlns:a16="http://schemas.microsoft.com/office/drawing/2014/main" val="1065907400"/>
                    </a:ext>
                  </a:extLst>
                </a:gridCol>
              </a:tblGrid>
              <a:tr h="330214">
                <a:tc gridSpan="4">
                  <a:txBody>
                    <a:bodyPr/>
                    <a:lstStyle/>
                    <a:p>
                      <a:pPr algn="ctr"/>
                      <a:r>
                        <a:rPr lang="en-US" sz="1600" b="1" dirty="0"/>
                        <a:t>G16</a:t>
                      </a:r>
                    </a:p>
                  </a:txBody>
                  <a:tcPr anchor="ctr">
                    <a:lnB w="12700" cap="flat" cmpd="sng" algn="ctr">
                      <a:solidFill>
                        <a:schemeClr val="bg1"/>
                      </a:solidFill>
                      <a:prstDash val="solid"/>
                      <a:round/>
                      <a:headEnd type="none" w="med" len="med"/>
                      <a:tailEnd type="none" w="med" len="med"/>
                    </a:lnB>
                  </a:tcPr>
                </a:tc>
                <a:tc hMerge="1">
                  <a:txBody>
                    <a:bodyPr/>
                    <a:lstStyle/>
                    <a:p>
                      <a:pPr algn="ctr"/>
                      <a:endParaRPr lang="en-US" sz="1600" b="1" dirty="0"/>
                    </a:p>
                  </a:txBody>
                  <a:tcPr anchor="ctr"/>
                </a:tc>
                <a:tc hMerge="1">
                  <a:txBody>
                    <a:bodyPr/>
                    <a:lstStyle/>
                    <a:p>
                      <a:pPr algn="ctr"/>
                      <a:endParaRPr lang="en-US" sz="1600" b="1" dirty="0"/>
                    </a:p>
                  </a:txBody>
                  <a:tcPr marL="45720" anchor="ctr"/>
                </a:tc>
                <a:tc hMerge="1">
                  <a:txBody>
                    <a:bodyPr/>
                    <a:lstStyle/>
                    <a:p>
                      <a:pPr algn="ctr"/>
                      <a:endParaRPr lang="en-US" sz="1600" b="1" dirty="0"/>
                    </a:p>
                  </a:txBody>
                  <a:tcPr anchor="ctr"/>
                </a:tc>
                <a:extLst>
                  <a:ext uri="{0D108BD9-81ED-4DB2-BD59-A6C34878D82A}">
                    <a16:rowId xmlns:a16="http://schemas.microsoft.com/office/drawing/2014/main" val="1323215079"/>
                  </a:ext>
                </a:extLst>
              </a:tr>
              <a:tr h="330214">
                <a:tc>
                  <a:txBody>
                    <a:bodyPr/>
                    <a:lstStyle/>
                    <a:p>
                      <a:pPr algn="ctr"/>
                      <a:r>
                        <a:rPr lang="en-US" sz="1600" b="1" dirty="0">
                          <a:solidFill>
                            <a:schemeClr val="bg1"/>
                          </a:solidFill>
                        </a:rPr>
                        <a:t>Range</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algn="ctr"/>
                      <a:r>
                        <a:rPr lang="en-US" sz="1600" b="1" dirty="0">
                          <a:solidFill>
                            <a:schemeClr val="bg1"/>
                          </a:solidFill>
                        </a:rPr>
                        <a:t>A</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algn="ctr"/>
                      <a:r>
                        <a:rPr lang="en-US" sz="1600" b="1" dirty="0">
                          <a:solidFill>
                            <a:schemeClr val="bg1"/>
                          </a:solidFill>
                        </a:rPr>
                        <a:t>P </a:t>
                      </a:r>
                    </a:p>
                  </a:txBody>
                  <a:tcPr marL="4572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algn="ctr"/>
                      <a:r>
                        <a:rPr lang="en-US" sz="1600" b="1" dirty="0">
                          <a:solidFill>
                            <a:schemeClr val="bg1"/>
                          </a:solidFill>
                        </a:rPr>
                        <a:t>N</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3702844471"/>
                  </a:ext>
                </a:extLst>
              </a:tr>
              <a:tr h="330214">
                <a:tc>
                  <a:txBody>
                    <a:bodyPr/>
                    <a:lstStyle/>
                    <a:p>
                      <a:pPr algn="ctr"/>
                      <a:r>
                        <a:rPr lang="en-US" sz="1600" b="1" dirty="0"/>
                        <a:t>CERES &lt; 200</a:t>
                      </a:r>
                    </a:p>
                  </a:txBody>
                  <a:tcPr anchor="ctr">
                    <a:lnT w="38100" cap="flat" cmpd="sng" algn="ctr">
                      <a:solidFill>
                        <a:schemeClr val="bg1"/>
                      </a:solidFill>
                      <a:prstDash val="solid"/>
                      <a:round/>
                      <a:headEnd type="none" w="med" len="med"/>
                      <a:tailEnd type="none" w="med" len="med"/>
                    </a:lnT>
                  </a:tcPr>
                </a:tc>
                <a:tc>
                  <a:txBody>
                    <a:bodyPr/>
                    <a:lstStyle/>
                    <a:p>
                      <a:pPr algn="r"/>
                      <a:r>
                        <a:rPr lang="en-US" sz="1600" b="1" dirty="0"/>
                        <a:t>3 (110)</a:t>
                      </a:r>
                    </a:p>
                  </a:txBody>
                  <a:tcPr anchor="ctr">
                    <a:lnT w="38100" cap="flat" cmpd="sng" algn="ctr">
                      <a:solidFill>
                        <a:schemeClr val="bg1"/>
                      </a:solidFill>
                      <a:prstDash val="solid"/>
                      <a:round/>
                      <a:headEnd type="none" w="med" len="med"/>
                      <a:tailEnd type="none" w="med" len="med"/>
                    </a:lnT>
                  </a:tcPr>
                </a:tc>
                <a:tc>
                  <a:txBody>
                    <a:bodyPr/>
                    <a:lstStyle/>
                    <a:p>
                      <a:pPr algn="r"/>
                      <a:r>
                        <a:rPr lang="en-US" sz="1600" b="1" dirty="0"/>
                        <a:t>28 (100)</a:t>
                      </a:r>
                    </a:p>
                  </a:txBody>
                  <a:tcPr marL="45720" anchor="ctr">
                    <a:lnT w="38100" cap="flat" cmpd="sng" algn="ctr">
                      <a:solidFill>
                        <a:schemeClr val="bg1"/>
                      </a:solidFill>
                      <a:prstDash val="solid"/>
                      <a:round/>
                      <a:headEnd type="none" w="med" len="med"/>
                      <a:tailEnd type="none" w="med" len="med"/>
                    </a:lnT>
                  </a:tcPr>
                </a:tc>
                <a:tc>
                  <a:txBody>
                    <a:bodyPr/>
                    <a:lstStyle/>
                    <a:p>
                      <a:pPr algn="r" fontAlgn="b"/>
                      <a:r>
                        <a:rPr lang="en-US" sz="1600" b="1" i="0" u="none" strike="noStrike">
                          <a:solidFill>
                            <a:srgbClr val="000000"/>
                          </a:solidFill>
                          <a:effectLst/>
                          <a:latin typeface="Calibri" panose="020F0502020204030204" pitchFamily="34" charset="0"/>
                        </a:rPr>
                        <a:t>3707</a:t>
                      </a:r>
                    </a:p>
                  </a:txBody>
                  <a:tcPr marL="6350" marR="6350" marT="635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05077243"/>
                  </a:ext>
                </a:extLst>
              </a:tr>
              <a:tr h="330214">
                <a:tc>
                  <a:txBody>
                    <a:bodyPr/>
                    <a:lstStyle/>
                    <a:p>
                      <a:pPr algn="ctr"/>
                      <a:r>
                        <a:rPr lang="en-US" sz="1600" b="1" dirty="0"/>
                        <a:t>[200, 500]</a:t>
                      </a:r>
                    </a:p>
                  </a:txBody>
                  <a:tcPr anchor="ctr"/>
                </a:tc>
                <a:tc>
                  <a:txBody>
                    <a:bodyPr/>
                    <a:lstStyle/>
                    <a:p>
                      <a:pPr algn="r"/>
                      <a:r>
                        <a:rPr lang="en-US" sz="1600" b="1" dirty="0"/>
                        <a:t>-3 (65)</a:t>
                      </a:r>
                    </a:p>
                  </a:txBody>
                  <a:tcPr anchor="ctr"/>
                </a:tc>
                <a:tc>
                  <a:txBody>
                    <a:bodyPr/>
                    <a:lstStyle/>
                    <a:p>
                      <a:pPr algn="r"/>
                      <a:r>
                        <a:rPr lang="en-US" sz="1600" b="1" dirty="0"/>
                        <a:t>41 (130)</a:t>
                      </a:r>
                    </a:p>
                  </a:txBody>
                  <a:tcPr marL="45720" anchor="ctr"/>
                </a:tc>
                <a:tc>
                  <a:txBody>
                    <a:bodyPr/>
                    <a:lstStyle/>
                    <a:p>
                      <a:pPr algn="r" fontAlgn="b"/>
                      <a:r>
                        <a:rPr lang="en-US" sz="1600" b="1" i="0" u="none" strike="noStrike">
                          <a:solidFill>
                            <a:srgbClr val="000000"/>
                          </a:solidFill>
                          <a:effectLst/>
                          <a:latin typeface="Calibri" panose="020F0502020204030204" pitchFamily="34" charset="0"/>
                        </a:rPr>
                        <a:t>3569</a:t>
                      </a:r>
                    </a:p>
                  </a:txBody>
                  <a:tcPr marL="6350" marR="6350" marT="6350" marB="0" anchor="ctr"/>
                </a:tc>
                <a:extLst>
                  <a:ext uri="{0D108BD9-81ED-4DB2-BD59-A6C34878D82A}">
                    <a16:rowId xmlns:a16="http://schemas.microsoft.com/office/drawing/2014/main" val="2538163557"/>
                  </a:ext>
                </a:extLst>
              </a:tr>
              <a:tr h="330771">
                <a:tc>
                  <a:txBody>
                    <a:bodyPr/>
                    <a:lstStyle/>
                    <a:p>
                      <a:pPr algn="ctr"/>
                      <a:r>
                        <a:rPr lang="en-US" sz="1600" b="1" dirty="0"/>
                        <a:t>CERES &gt; 500</a:t>
                      </a:r>
                    </a:p>
                  </a:txBody>
                  <a:tcPr anchor="ctr"/>
                </a:tc>
                <a:tc>
                  <a:txBody>
                    <a:bodyPr/>
                    <a:lstStyle/>
                    <a:p>
                      <a:pPr algn="r"/>
                      <a:r>
                        <a:rPr lang="en-US" sz="1600" b="1" dirty="0">
                          <a:solidFill>
                            <a:schemeClr val="tx1"/>
                          </a:solidFill>
                        </a:rPr>
                        <a:t>-16</a:t>
                      </a:r>
                      <a:r>
                        <a:rPr lang="en-US" sz="1600" b="1" baseline="0" dirty="0">
                          <a:solidFill>
                            <a:schemeClr val="tx1"/>
                          </a:solidFill>
                        </a:rPr>
                        <a:t> </a:t>
                      </a:r>
                      <a:r>
                        <a:rPr lang="en-US" sz="1600" b="1" dirty="0">
                          <a:solidFill>
                            <a:schemeClr val="tx1"/>
                          </a:solidFill>
                        </a:rPr>
                        <a:t>(85)</a:t>
                      </a:r>
                    </a:p>
                  </a:txBody>
                  <a:tcPr anchor="ctr"/>
                </a:tc>
                <a:tc>
                  <a:txBody>
                    <a:bodyPr/>
                    <a:lstStyle/>
                    <a:p>
                      <a:pPr algn="r"/>
                      <a:r>
                        <a:rPr lang="en-US" sz="1600" b="1" dirty="0">
                          <a:solidFill>
                            <a:schemeClr val="tx1"/>
                          </a:solidFill>
                        </a:rPr>
                        <a:t> 32 (100)</a:t>
                      </a:r>
                    </a:p>
                  </a:txBody>
                  <a:tcPr marL="45720" anchor="ctr"/>
                </a:tc>
                <a:tc>
                  <a:txBody>
                    <a:bodyPr/>
                    <a:lstStyle/>
                    <a:p>
                      <a:pPr algn="r" fontAlgn="b"/>
                      <a:r>
                        <a:rPr lang="en-US" sz="1600" b="1" i="0" u="none" strike="noStrike" dirty="0">
                          <a:solidFill>
                            <a:srgbClr val="000000"/>
                          </a:solidFill>
                          <a:effectLst/>
                          <a:latin typeface="Calibri" panose="020F0502020204030204" pitchFamily="34" charset="0"/>
                        </a:rPr>
                        <a:t>25</a:t>
                      </a:r>
                    </a:p>
                  </a:txBody>
                  <a:tcPr marL="6350" marR="6350" marT="6350" marB="0" anchor="ctr"/>
                </a:tc>
                <a:extLst>
                  <a:ext uri="{0D108BD9-81ED-4DB2-BD59-A6C34878D82A}">
                    <a16:rowId xmlns:a16="http://schemas.microsoft.com/office/drawing/2014/main" val="3183075478"/>
                  </a:ext>
                </a:extLst>
              </a:tr>
            </a:tbl>
          </a:graphicData>
        </a:graphic>
      </p:graphicFrame>
    </p:spTree>
    <p:extLst>
      <p:ext uri="{BB962C8B-B14F-4D97-AF65-F5344CB8AC3E}">
        <p14:creationId xmlns:p14="http://schemas.microsoft.com/office/powerpoint/2010/main" val="2985324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GOES-19 DSR with SURFRAD and SOLRAD DSR</a:t>
            </a:r>
          </a:p>
        </p:txBody>
      </p:sp>
      <p:sp>
        <p:nvSpPr>
          <p:cNvPr id="3" name="Text Placeholder 2"/>
          <p:cNvSpPr>
            <a:spLocks noGrp="1"/>
          </p:cNvSpPr>
          <p:nvPr>
            <p:ph type="body" idx="1"/>
          </p:nvPr>
        </p:nvSpPr>
        <p:spPr/>
        <p:txBody>
          <a:bodyPr/>
          <a:lstStyle/>
          <a:p>
            <a:pPr marL="0"/>
            <a:r>
              <a:rPr lang="en-US" dirty="0"/>
              <a:t>GOES-19 Shortwave Radiation Budget L2 Product Provisional PS-PVR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t>27</a:t>
            </a:fld>
            <a:endParaRPr kumimoji="0" lang="en-US" sz="1200" b="0" i="0" u="none" strike="noStrike" kern="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25284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851" y="91440"/>
            <a:ext cx="6226233" cy="914400"/>
          </a:xfrm>
        </p:spPr>
        <p:txBody>
          <a:bodyPr/>
          <a:lstStyle/>
          <a:p>
            <a:r>
              <a:rPr lang="en-US" dirty="0"/>
              <a:t>Reference Data for </a:t>
            </a:r>
            <a:br>
              <a:rPr lang="en-US" dirty="0"/>
            </a:br>
            <a:r>
              <a:rPr lang="en-US" dirty="0"/>
              <a:t>Quantitative Evaluation of DSR</a:t>
            </a:r>
          </a:p>
        </p:txBody>
      </p:sp>
      <p:sp>
        <p:nvSpPr>
          <p:cNvPr id="3" name="Text Placeholder 2"/>
          <p:cNvSpPr>
            <a:spLocks noGrp="1"/>
          </p:cNvSpPr>
          <p:nvPr>
            <p:ph type="body" idx="1"/>
          </p:nvPr>
        </p:nvSpPr>
        <p:spPr>
          <a:xfrm>
            <a:off x="258496" y="1483210"/>
            <a:ext cx="3608336" cy="2749092"/>
          </a:xfrm>
        </p:spPr>
        <p:txBody>
          <a:bodyPr/>
          <a:lstStyle/>
          <a:p>
            <a:pPr>
              <a:lnSpc>
                <a:spcPct val="90000"/>
              </a:lnSpc>
              <a:spcBef>
                <a:spcPts val="0"/>
              </a:spcBef>
              <a:spcAft>
                <a:spcPts val="300"/>
              </a:spcAft>
            </a:pPr>
            <a:r>
              <a:rPr lang="en-US" sz="2400" dirty="0"/>
              <a:t>Surface Radiation Network (</a:t>
            </a:r>
            <a:r>
              <a:rPr lang="en-US" sz="2400" b="1" dirty="0"/>
              <a:t>SURFRAD</a:t>
            </a:r>
            <a:r>
              <a:rPr lang="en-US" sz="2400" dirty="0"/>
              <a:t>)</a:t>
            </a:r>
          </a:p>
          <a:p>
            <a:pPr lvl="1">
              <a:lnSpc>
                <a:spcPct val="90000"/>
              </a:lnSpc>
              <a:spcBef>
                <a:spcPts val="0"/>
              </a:spcBef>
              <a:spcAft>
                <a:spcPts val="300"/>
              </a:spcAft>
            </a:pPr>
            <a:r>
              <a:rPr lang="en-US" sz="2000" dirty="0"/>
              <a:t>Accurate, long-term, continuous measurements.</a:t>
            </a:r>
          </a:p>
          <a:p>
            <a:pPr lvl="1">
              <a:lnSpc>
                <a:spcPct val="90000"/>
              </a:lnSpc>
              <a:spcBef>
                <a:spcPts val="0"/>
              </a:spcBef>
              <a:spcAft>
                <a:spcPts val="300"/>
              </a:spcAft>
            </a:pPr>
            <a:r>
              <a:rPr lang="en-US" sz="2000" dirty="0"/>
              <a:t>7 permanent sites in climatologically diverse regions in the US.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t>28</a:t>
            </a:fld>
            <a:endParaRPr kumimoji="0" lang="en-US"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9" name="Text Placeholder 2"/>
          <p:cNvSpPr txBox="1">
            <a:spLocks/>
          </p:cNvSpPr>
          <p:nvPr/>
        </p:nvSpPr>
        <p:spPr>
          <a:xfrm>
            <a:off x="258496" y="4340968"/>
            <a:ext cx="8229599" cy="207459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57200" marR="0" lvl="0" indent="-431800" algn="l" defTabSz="914400" rtl="0" eaLnBrk="1" fontAlgn="auto" latinLnBrk="0" hangingPunct="1">
              <a:lnSpc>
                <a:spcPct val="90000"/>
              </a:lnSpc>
              <a:spcBef>
                <a:spcPts val="0"/>
              </a:spcBef>
              <a:spcAft>
                <a:spcPts val="300"/>
              </a:spcAft>
              <a:buClr>
                <a:srgbClr val="FFFFFF"/>
              </a:buClr>
              <a:buSzPts val="3200"/>
              <a:buFont typeface="Arial"/>
              <a:buChar char="•"/>
              <a:tabLst/>
              <a:defRPr/>
            </a:pPr>
            <a:r>
              <a:rPr kumimoji="0" lang="en-US" sz="2400" b="0" i="0" u="none" strike="noStrike" kern="0" cap="none" spc="0" normalizeH="0" baseline="0" noProof="0" dirty="0">
                <a:ln>
                  <a:noFill/>
                </a:ln>
                <a:solidFill>
                  <a:srgbClr val="FFFFFF"/>
                </a:solidFill>
                <a:effectLst/>
                <a:uLnTx/>
                <a:uFillTx/>
                <a:latin typeface="Calibri"/>
                <a:cs typeface="Calibri"/>
                <a:sym typeface="Calibri"/>
              </a:rPr>
              <a:t>Integrated Surface Irradiance Study (</a:t>
            </a:r>
            <a:r>
              <a:rPr kumimoji="0" lang="en-US" sz="2400" b="1" i="0" u="none" strike="noStrike" kern="0" cap="none" spc="0" normalizeH="0" baseline="0" noProof="0" dirty="0">
                <a:ln>
                  <a:noFill/>
                </a:ln>
                <a:solidFill>
                  <a:srgbClr val="FFFFFF"/>
                </a:solidFill>
                <a:effectLst/>
                <a:uLnTx/>
                <a:uFillTx/>
                <a:latin typeface="Calibri"/>
                <a:cs typeface="Calibri"/>
                <a:sym typeface="Calibri"/>
              </a:rPr>
              <a:t>SOLRAD</a:t>
            </a:r>
            <a:r>
              <a:rPr kumimoji="0" lang="en-US" sz="2400" b="0" i="0" u="none" strike="noStrike" kern="0" cap="none" spc="0" normalizeH="0" baseline="0" noProof="0" dirty="0">
                <a:ln>
                  <a:noFill/>
                </a:ln>
                <a:solidFill>
                  <a:srgbClr val="FFFFFF"/>
                </a:solidFill>
                <a:effectLst/>
                <a:uLnTx/>
                <a:uFillTx/>
                <a:latin typeface="Calibri"/>
                <a:cs typeface="Calibri"/>
                <a:sym typeface="Calibri"/>
              </a:rPr>
              <a:t>)</a:t>
            </a:r>
          </a:p>
          <a:p>
            <a:pPr marL="914400" marR="0" lvl="1" indent="-406400" algn="l" defTabSz="914400" rtl="0" eaLnBrk="1" fontAlgn="auto" latinLnBrk="0" hangingPunct="1">
              <a:lnSpc>
                <a:spcPct val="90000"/>
              </a:lnSpc>
              <a:spcBef>
                <a:spcPts val="0"/>
              </a:spcBef>
              <a:spcAft>
                <a:spcPts val="300"/>
              </a:spcAft>
              <a:buClr>
                <a:srgbClr val="FFFFFF"/>
              </a:buClr>
              <a:buSzPts val="2800"/>
              <a:buFont typeface="Arial"/>
              <a:buChar char="–"/>
              <a:tabLst/>
              <a:defRPr/>
            </a:pPr>
            <a:r>
              <a:rPr kumimoji="0" lang="en-US" sz="2000" b="0" i="0" u="none" strike="noStrike" kern="0" cap="none" spc="0" normalizeH="0" baseline="0" noProof="0" dirty="0">
                <a:ln>
                  <a:noFill/>
                </a:ln>
                <a:solidFill>
                  <a:srgbClr val="FFFFFF"/>
                </a:solidFill>
                <a:effectLst/>
                <a:uLnTx/>
                <a:uFillTx/>
                <a:latin typeface="Calibri"/>
                <a:cs typeface="Calibri"/>
                <a:sym typeface="Calibri"/>
              </a:rPr>
              <a:t>Monitors surface radiation in the US, in collaboration with SURFRAD.</a:t>
            </a:r>
          </a:p>
          <a:p>
            <a:pPr marL="914400" marR="0" lvl="1" indent="-406400" algn="l" defTabSz="914400" rtl="0" eaLnBrk="1" fontAlgn="auto" latinLnBrk="0" hangingPunct="1">
              <a:lnSpc>
                <a:spcPct val="90000"/>
              </a:lnSpc>
              <a:spcBef>
                <a:spcPts val="0"/>
              </a:spcBef>
              <a:spcAft>
                <a:spcPts val="300"/>
              </a:spcAft>
              <a:buClr>
                <a:srgbClr val="FFFFFF"/>
              </a:buClr>
              <a:buSzPts val="2800"/>
              <a:buFont typeface="Arial"/>
              <a:buChar char="–"/>
              <a:tabLst/>
              <a:defRPr/>
            </a:pPr>
            <a:r>
              <a:rPr kumimoji="0" lang="en-US" sz="2000" b="0" i="0" u="none" strike="noStrike" kern="0" cap="none" spc="0" normalizeH="0" baseline="0" noProof="0" dirty="0">
                <a:ln>
                  <a:noFill/>
                </a:ln>
                <a:solidFill>
                  <a:srgbClr val="FFFFFF"/>
                </a:solidFill>
                <a:effectLst/>
                <a:uLnTx/>
                <a:uFillTx/>
                <a:latin typeface="Calibri"/>
                <a:cs typeface="Calibri"/>
                <a:sym typeface="Calibri"/>
              </a:rPr>
              <a:t>7 stations are available.</a:t>
            </a:r>
          </a:p>
          <a:p>
            <a:pPr marL="50800" indent="0">
              <a:lnSpc>
                <a:spcPct val="90000"/>
              </a:lnSpc>
              <a:spcBef>
                <a:spcPts val="0"/>
              </a:spcBef>
              <a:spcAft>
                <a:spcPts val="300"/>
              </a:spcAft>
              <a:buClr>
                <a:srgbClr val="FFFFFF"/>
              </a:buClr>
              <a:buSzPts val="2800"/>
              <a:buNone/>
              <a:defRPr/>
            </a:pPr>
            <a:endParaRPr kumimoji="0" lang="en-US" sz="2400" b="0" i="0" u="none" strike="noStrike" kern="0" cap="none" spc="0" normalizeH="0" baseline="0" noProof="0" dirty="0">
              <a:ln>
                <a:noFill/>
              </a:ln>
              <a:solidFill>
                <a:srgbClr val="FFFFFF"/>
              </a:solidFill>
              <a:effectLst/>
              <a:uLnTx/>
              <a:uFillTx/>
              <a:latin typeface="Calibri"/>
              <a:cs typeface="Calibri"/>
              <a:sym typeface="Calibri"/>
            </a:endParaRPr>
          </a:p>
          <a:p>
            <a:pPr marL="508000" marR="0" lvl="1" indent="0" algn="l" defTabSz="914400" rtl="0" eaLnBrk="1" fontAlgn="auto" latinLnBrk="0" hangingPunct="1">
              <a:lnSpc>
                <a:spcPct val="100000"/>
              </a:lnSpc>
              <a:spcBef>
                <a:spcPts val="560"/>
              </a:spcBef>
              <a:spcAft>
                <a:spcPts val="0"/>
              </a:spcAft>
              <a:buClr>
                <a:srgbClr val="FFFFFF"/>
              </a:buClr>
              <a:buSzPts val="2800"/>
              <a:buFont typeface="Arial"/>
              <a:buNone/>
              <a:tabLst/>
              <a:defRPr/>
            </a:pPr>
            <a:endParaRPr kumimoji="0" lang="en-US" sz="2000" b="0" i="0" u="none" strike="noStrike" kern="0" cap="none" spc="0" normalizeH="0" baseline="0" noProof="0" dirty="0">
              <a:ln>
                <a:noFill/>
              </a:ln>
              <a:solidFill>
                <a:srgbClr val="FFFFFF"/>
              </a:solidFill>
              <a:effectLst/>
              <a:uLnTx/>
              <a:uFillTx/>
              <a:latin typeface="Calibri"/>
              <a:cs typeface="Calibri"/>
              <a:sym typeface="Calibri"/>
            </a:endParaRPr>
          </a:p>
          <a:p>
            <a:pPr marL="508000" marR="0" lvl="1" indent="0" algn="l" defTabSz="914400" rtl="0" eaLnBrk="1" fontAlgn="auto" latinLnBrk="0" hangingPunct="1">
              <a:lnSpc>
                <a:spcPct val="100000"/>
              </a:lnSpc>
              <a:spcBef>
                <a:spcPts val="560"/>
              </a:spcBef>
              <a:spcAft>
                <a:spcPts val="0"/>
              </a:spcAft>
              <a:buClr>
                <a:srgbClr val="FFFFFF"/>
              </a:buClr>
              <a:buSzPts val="2800"/>
              <a:buFont typeface="Arial"/>
              <a:buNone/>
              <a:tabLst/>
              <a:defRPr/>
            </a:pPr>
            <a:endParaRPr kumimoji="0" lang="en-US" sz="2000" b="0"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18" name="Picture 17">
            <a:extLst>
              <a:ext uri="{FF2B5EF4-FFF2-40B4-BE49-F238E27FC236}">
                <a16:creationId xmlns:a16="http://schemas.microsoft.com/office/drawing/2014/main" id="{64F40CF0-4A33-44BC-95A8-D9CCF3C55037}"/>
              </a:ext>
            </a:extLst>
          </p:cNvPr>
          <p:cNvPicPr>
            <a:picLocks noChangeAspect="1"/>
          </p:cNvPicPr>
          <p:nvPr/>
        </p:nvPicPr>
        <p:blipFill>
          <a:blip r:embed="rId3"/>
          <a:stretch>
            <a:fillRect/>
          </a:stretch>
        </p:blipFill>
        <p:spPr>
          <a:xfrm>
            <a:off x="3866833" y="1306222"/>
            <a:ext cx="5018670" cy="2926080"/>
          </a:xfrm>
          <a:prstGeom prst="rect">
            <a:avLst/>
          </a:prstGeom>
        </p:spPr>
      </p:pic>
    </p:spTree>
    <p:extLst>
      <p:ext uri="{BB962C8B-B14F-4D97-AF65-F5344CB8AC3E}">
        <p14:creationId xmlns:p14="http://schemas.microsoft.com/office/powerpoint/2010/main" val="600418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 Task ABI-FD_DSR06</a:t>
            </a:r>
          </a:p>
        </p:txBody>
      </p:sp>
      <p:sp>
        <p:nvSpPr>
          <p:cNvPr id="3" name="Text Placeholder 2"/>
          <p:cNvSpPr>
            <a:spLocks noGrp="1"/>
          </p:cNvSpPr>
          <p:nvPr>
            <p:ph type="body" idx="1"/>
          </p:nvPr>
        </p:nvSpPr>
        <p:spPr>
          <a:xfrm>
            <a:off x="457200" y="1280160"/>
            <a:ext cx="8418040" cy="1213658"/>
          </a:xfrm>
        </p:spPr>
        <p:txBody>
          <a:bodyPr>
            <a:normAutofit/>
          </a:bodyPr>
          <a:lstStyle/>
          <a:p>
            <a:pPr>
              <a:spcBef>
                <a:spcPts val="0"/>
              </a:spcBef>
            </a:pPr>
            <a:r>
              <a:rPr lang="en-US" sz="2400" dirty="0"/>
              <a:t>Comparison of FD </a:t>
            </a:r>
            <a:r>
              <a:rPr lang="en-US" sz="2400" b="1" dirty="0">
                <a:solidFill>
                  <a:srgbClr val="FFFF00"/>
                </a:solidFill>
              </a:rPr>
              <a:t>DSR</a:t>
            </a:r>
            <a:r>
              <a:rPr lang="en-US" sz="2400" dirty="0"/>
              <a:t> product with SURFRAD and SOLRAD for </a:t>
            </a:r>
            <a:r>
              <a:rPr lang="en-US" sz="2400" b="1" dirty="0">
                <a:solidFill>
                  <a:srgbClr val="FFFF00"/>
                </a:solidFill>
              </a:rPr>
              <a:t>10/29/2024 – 01/15/2025</a:t>
            </a:r>
            <a:r>
              <a:rPr lang="en-US" sz="2400" dirty="0"/>
              <a:t>.</a:t>
            </a:r>
          </a:p>
          <a:p>
            <a:endParaRPr lang="en-US" sz="240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t>29</a:t>
            </a:fld>
            <a:endParaRPr kumimoji="0" lang="en-US"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14" name="TextBox 13"/>
          <p:cNvSpPr txBox="1"/>
          <p:nvPr/>
        </p:nvSpPr>
        <p:spPr>
          <a:xfrm>
            <a:off x="4572000" y="3813048"/>
            <a:ext cx="4297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Requirements are in parenthesis. Units: W m</a:t>
            </a:r>
            <a:r>
              <a:rPr kumimoji="0" lang="en-US" sz="1400" b="0" i="0" u="none" strike="noStrike" kern="0" cap="none" spc="0" normalizeH="0" baseline="30000" noProof="0" dirty="0">
                <a:ln>
                  <a:noFill/>
                </a:ln>
                <a:solidFill>
                  <a:srgbClr val="FFFFFF"/>
                </a:solidFill>
                <a:effectLst/>
                <a:uLnTx/>
                <a:uFillTx/>
                <a:latin typeface="Arial"/>
                <a:cs typeface="Arial"/>
                <a:sym typeface="Arial"/>
              </a:rPr>
              <a:t>-2</a:t>
            </a:r>
            <a:r>
              <a:rPr kumimoji="0" lang="en-US" sz="1400" b="0" i="0" u="none" strike="noStrike" kern="0" cap="none" spc="0" normalizeH="0" baseline="0" noProof="0" dirty="0">
                <a:ln>
                  <a:noFill/>
                </a:ln>
                <a:solidFill>
                  <a:srgbClr val="FFFFFF"/>
                </a:solidFill>
                <a:effectLst/>
                <a:uLnTx/>
                <a:uFillTx/>
                <a:latin typeface="Arial"/>
                <a:cs typeface="Arial"/>
                <a:sym typeface="Arial"/>
              </a:rPr>
              <a:t>.</a:t>
            </a:r>
          </a:p>
        </p:txBody>
      </p:sp>
      <p:graphicFrame>
        <p:nvGraphicFramePr>
          <p:cNvPr id="8" name="Table 7"/>
          <p:cNvGraphicFramePr>
            <a:graphicFrameLocks noGrp="1"/>
          </p:cNvGraphicFramePr>
          <p:nvPr>
            <p:extLst/>
          </p:nvPr>
        </p:nvGraphicFramePr>
        <p:xfrm>
          <a:off x="4572000" y="2286000"/>
          <a:ext cx="4297679" cy="1554480"/>
        </p:xfrm>
        <a:graphic>
          <a:graphicData uri="http://schemas.openxmlformats.org/drawingml/2006/table">
            <a:tbl>
              <a:tblPr firstRow="1" bandRow="1">
                <a:tableStyleId>{D7EF39A4-3B55-471D-9E2F-5EDBCC4E9E3D}</a:tableStyleId>
              </a:tblPr>
              <a:tblGrid>
                <a:gridCol w="1576017">
                  <a:extLst>
                    <a:ext uri="{9D8B030D-6E8A-4147-A177-3AD203B41FA5}">
                      <a16:colId xmlns:a16="http://schemas.microsoft.com/office/drawing/2014/main" val="3197546001"/>
                    </a:ext>
                  </a:extLst>
                </a:gridCol>
                <a:gridCol w="981980">
                  <a:extLst>
                    <a:ext uri="{9D8B030D-6E8A-4147-A177-3AD203B41FA5}">
                      <a16:colId xmlns:a16="http://schemas.microsoft.com/office/drawing/2014/main" val="3068684400"/>
                    </a:ext>
                  </a:extLst>
                </a:gridCol>
                <a:gridCol w="1050799">
                  <a:extLst>
                    <a:ext uri="{9D8B030D-6E8A-4147-A177-3AD203B41FA5}">
                      <a16:colId xmlns:a16="http://schemas.microsoft.com/office/drawing/2014/main" val="3466011753"/>
                    </a:ext>
                  </a:extLst>
                </a:gridCol>
                <a:gridCol w="688883">
                  <a:extLst>
                    <a:ext uri="{9D8B030D-6E8A-4147-A177-3AD203B41FA5}">
                      <a16:colId xmlns:a16="http://schemas.microsoft.com/office/drawing/2014/main" val="2234025982"/>
                    </a:ext>
                  </a:extLst>
                </a:gridCol>
              </a:tblGrid>
              <a:tr h="388620">
                <a:tc>
                  <a:txBody>
                    <a:bodyPr/>
                    <a:lstStyle/>
                    <a:p>
                      <a:pPr algn="ctr"/>
                      <a:r>
                        <a:rPr lang="en-US" sz="1600" b="1" dirty="0"/>
                        <a:t>Range</a:t>
                      </a:r>
                    </a:p>
                  </a:txBody>
                  <a:tcPr/>
                </a:tc>
                <a:tc>
                  <a:txBody>
                    <a:bodyPr/>
                    <a:lstStyle/>
                    <a:p>
                      <a:pPr algn="ctr"/>
                      <a:r>
                        <a:rPr lang="en-US" sz="1600" b="1" dirty="0"/>
                        <a:t>A</a:t>
                      </a:r>
                    </a:p>
                  </a:txBody>
                  <a:tcPr/>
                </a:tc>
                <a:tc>
                  <a:txBody>
                    <a:bodyPr/>
                    <a:lstStyle/>
                    <a:p>
                      <a:pPr algn="ctr"/>
                      <a:r>
                        <a:rPr lang="en-US" sz="1600" b="1" dirty="0"/>
                        <a:t>P</a:t>
                      </a:r>
                    </a:p>
                  </a:txBody>
                  <a:tcPr/>
                </a:tc>
                <a:tc>
                  <a:txBody>
                    <a:bodyPr/>
                    <a:lstStyle/>
                    <a:p>
                      <a:pPr algn="ctr"/>
                      <a:r>
                        <a:rPr lang="en-US" sz="1600" b="1" dirty="0"/>
                        <a:t>N</a:t>
                      </a:r>
                    </a:p>
                  </a:txBody>
                  <a:tcPr/>
                </a:tc>
                <a:extLst>
                  <a:ext uri="{0D108BD9-81ED-4DB2-BD59-A6C34878D82A}">
                    <a16:rowId xmlns:a16="http://schemas.microsoft.com/office/drawing/2014/main" val="3702844471"/>
                  </a:ext>
                </a:extLst>
              </a:tr>
              <a:tr h="388620">
                <a:tc>
                  <a:txBody>
                    <a:bodyPr/>
                    <a:lstStyle/>
                    <a:p>
                      <a:pPr algn="ctr"/>
                      <a:r>
                        <a:rPr lang="en-US" sz="1600" b="1" dirty="0"/>
                        <a:t>Ground &lt; 200</a:t>
                      </a:r>
                    </a:p>
                  </a:txBody>
                  <a:tcPr anchor="ctr"/>
                </a:tc>
                <a:tc>
                  <a:txBody>
                    <a:bodyPr/>
                    <a:lstStyle/>
                    <a:p>
                      <a:pPr algn="r"/>
                      <a:r>
                        <a:rPr lang="en-US" sz="1600" b="1" dirty="0"/>
                        <a:t>18 (110)</a:t>
                      </a:r>
                    </a:p>
                  </a:txBody>
                  <a:tcPr anchor="ctr"/>
                </a:tc>
                <a:tc>
                  <a:txBody>
                    <a:bodyPr/>
                    <a:lstStyle/>
                    <a:p>
                      <a:pPr algn="r"/>
                      <a:r>
                        <a:rPr lang="en-US" sz="1600" b="1" dirty="0">
                          <a:solidFill>
                            <a:schemeClr val="tx1"/>
                          </a:solidFill>
                        </a:rPr>
                        <a:t>42 (100)</a:t>
                      </a:r>
                    </a:p>
                  </a:txBody>
                  <a:tcPr anchor="ctr"/>
                </a:tc>
                <a:tc>
                  <a:txBody>
                    <a:bodyPr/>
                    <a:lstStyle/>
                    <a:p>
                      <a:pPr algn="r" fontAlgn="b"/>
                      <a:r>
                        <a:rPr lang="en-US" sz="1600" b="1" i="0" u="none" strike="noStrike" dirty="0">
                          <a:solidFill>
                            <a:srgbClr val="000000"/>
                          </a:solidFill>
                          <a:effectLst/>
                          <a:latin typeface="Calibri" panose="020F0502020204030204" pitchFamily="34" charset="0"/>
                        </a:rPr>
                        <a:t>34,153</a:t>
                      </a:r>
                    </a:p>
                  </a:txBody>
                  <a:tcPr marL="6350" marR="6350" marT="6350" marB="0" anchor="ctr"/>
                </a:tc>
                <a:extLst>
                  <a:ext uri="{0D108BD9-81ED-4DB2-BD59-A6C34878D82A}">
                    <a16:rowId xmlns:a16="http://schemas.microsoft.com/office/drawing/2014/main" val="1105077243"/>
                  </a:ext>
                </a:extLst>
              </a:tr>
              <a:tr h="388620">
                <a:tc>
                  <a:txBody>
                    <a:bodyPr/>
                    <a:lstStyle/>
                    <a:p>
                      <a:pPr algn="ctr"/>
                      <a:r>
                        <a:rPr lang="en-US" sz="1600" b="1" dirty="0"/>
                        <a:t>[200, 500]</a:t>
                      </a:r>
                    </a:p>
                  </a:txBody>
                  <a:tcPr anchor="ctr"/>
                </a:tc>
                <a:tc>
                  <a:txBody>
                    <a:bodyPr/>
                    <a:lstStyle/>
                    <a:p>
                      <a:pPr algn="r"/>
                      <a:r>
                        <a:rPr lang="en-US" sz="1600" b="1" dirty="0"/>
                        <a:t>-1 (65)</a:t>
                      </a:r>
                    </a:p>
                  </a:txBody>
                  <a:tcPr anchor="ctr"/>
                </a:tc>
                <a:tc>
                  <a:txBody>
                    <a:bodyPr/>
                    <a:lstStyle/>
                    <a:p>
                      <a:pPr algn="r"/>
                      <a:r>
                        <a:rPr lang="en-US" sz="1600" b="1" dirty="0">
                          <a:solidFill>
                            <a:schemeClr val="tx1"/>
                          </a:solidFill>
                        </a:rPr>
                        <a:t>51 (130)</a:t>
                      </a:r>
                    </a:p>
                  </a:txBody>
                  <a:tcPr anchor="ctr"/>
                </a:tc>
                <a:tc>
                  <a:txBody>
                    <a:bodyPr/>
                    <a:lstStyle/>
                    <a:p>
                      <a:pPr algn="r" fontAlgn="b"/>
                      <a:r>
                        <a:rPr lang="en-US" sz="1600" b="1" i="0" u="none" strike="noStrike" dirty="0">
                          <a:solidFill>
                            <a:srgbClr val="000000"/>
                          </a:solidFill>
                          <a:effectLst/>
                          <a:latin typeface="Calibri" panose="020F0502020204030204" pitchFamily="34" charset="0"/>
                        </a:rPr>
                        <a:t>22,727</a:t>
                      </a:r>
                    </a:p>
                  </a:txBody>
                  <a:tcPr marL="6350" marR="6350" marT="6350" marB="0" anchor="ctr"/>
                </a:tc>
                <a:extLst>
                  <a:ext uri="{0D108BD9-81ED-4DB2-BD59-A6C34878D82A}">
                    <a16:rowId xmlns:a16="http://schemas.microsoft.com/office/drawing/2014/main" val="2538163557"/>
                  </a:ext>
                </a:extLst>
              </a:tr>
              <a:tr h="388620">
                <a:tc>
                  <a:txBody>
                    <a:bodyPr/>
                    <a:lstStyle/>
                    <a:p>
                      <a:pPr algn="ctr"/>
                      <a:r>
                        <a:rPr lang="en-US" sz="1600" b="1" dirty="0"/>
                        <a:t>Ground &gt; 500</a:t>
                      </a:r>
                    </a:p>
                  </a:txBody>
                  <a:tcPr anchor="ctr"/>
                </a:tc>
                <a:tc>
                  <a:txBody>
                    <a:bodyPr/>
                    <a:lstStyle/>
                    <a:p>
                      <a:pPr algn="r"/>
                      <a:r>
                        <a:rPr lang="en-US" sz="1600" b="1" dirty="0">
                          <a:solidFill>
                            <a:schemeClr val="tx1"/>
                          </a:solidFill>
                        </a:rPr>
                        <a:t>-3 </a:t>
                      </a:r>
                      <a:r>
                        <a:rPr lang="en-US" sz="1600" b="1" dirty="0"/>
                        <a:t>(85)</a:t>
                      </a:r>
                    </a:p>
                  </a:txBody>
                  <a:tcPr anchor="ctr"/>
                </a:tc>
                <a:tc>
                  <a:txBody>
                    <a:bodyPr/>
                    <a:lstStyle/>
                    <a:p>
                      <a:pPr algn="r"/>
                      <a:r>
                        <a:rPr lang="en-US" sz="1600" b="1" dirty="0">
                          <a:solidFill>
                            <a:schemeClr val="tx1"/>
                          </a:solidFill>
                        </a:rPr>
                        <a:t>37 (100)</a:t>
                      </a:r>
                    </a:p>
                  </a:txBody>
                  <a:tcPr anchor="ctr"/>
                </a:tc>
                <a:tc>
                  <a:txBody>
                    <a:bodyPr/>
                    <a:lstStyle/>
                    <a:p>
                      <a:pPr algn="r" fontAlgn="b"/>
                      <a:r>
                        <a:rPr lang="en-US" sz="1600" b="1" i="0" u="none" strike="noStrike" dirty="0">
                          <a:solidFill>
                            <a:srgbClr val="000000"/>
                          </a:solidFill>
                          <a:effectLst/>
                          <a:latin typeface="Calibri" panose="020F0502020204030204" pitchFamily="34" charset="0"/>
                        </a:rPr>
                        <a:t>5,655</a:t>
                      </a:r>
                    </a:p>
                  </a:txBody>
                  <a:tcPr marL="6350" marR="6350" marT="6350" marB="0" anchor="ctr"/>
                </a:tc>
                <a:extLst>
                  <a:ext uri="{0D108BD9-81ED-4DB2-BD59-A6C34878D82A}">
                    <a16:rowId xmlns:a16="http://schemas.microsoft.com/office/drawing/2014/main" val="3183075478"/>
                  </a:ext>
                </a:extLst>
              </a:tr>
            </a:tbl>
          </a:graphicData>
        </a:graphic>
      </p:graphicFrame>
      <p:sp>
        <p:nvSpPr>
          <p:cNvPr id="11" name="Text Placeholder 2">
            <a:extLst>
              <a:ext uri="{FF2B5EF4-FFF2-40B4-BE49-F238E27FC236}">
                <a16:creationId xmlns:a16="http://schemas.microsoft.com/office/drawing/2014/main" id="{4FFD610A-C75B-4293-BCC9-A30489FDE815}"/>
              </a:ext>
            </a:extLst>
          </p:cNvPr>
          <p:cNvSpPr txBox="1">
            <a:spLocks/>
          </p:cNvSpPr>
          <p:nvPr/>
        </p:nvSpPr>
        <p:spPr>
          <a:xfrm>
            <a:off x="4572000" y="4190039"/>
            <a:ext cx="4261877" cy="157387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marR="0" lvl="0" indent="0" algn="l" defTabSz="914400" rtl="0" eaLnBrk="1" fontAlgn="auto" latinLnBrk="0" hangingPunct="1">
              <a:lnSpc>
                <a:spcPct val="100000"/>
              </a:lnSpc>
              <a:spcBef>
                <a:spcPts val="640"/>
              </a:spcBef>
              <a:spcAft>
                <a:spcPts val="0"/>
              </a:spcAft>
              <a:buClr>
                <a:srgbClr val="FFFFFF"/>
              </a:buClr>
              <a:buSzPts val="3200"/>
              <a:buFont typeface="Arial"/>
              <a:buNone/>
              <a:tabLst/>
              <a:defRPr/>
            </a:pPr>
            <a:r>
              <a:rPr kumimoji="0" lang="en-US" sz="2000" b="0" i="0" u="none" strike="noStrike" kern="0" cap="none" spc="0" normalizeH="0" baseline="0" noProof="0" dirty="0">
                <a:ln>
                  <a:noFill/>
                </a:ln>
                <a:solidFill>
                  <a:srgbClr val="FFFFFF"/>
                </a:solidFill>
                <a:effectLst/>
                <a:uLnTx/>
                <a:uFillTx/>
                <a:latin typeface="Calibri"/>
                <a:cs typeface="Calibri"/>
                <a:sym typeface="Calibri"/>
              </a:rPr>
              <a:t>Accuracy (A) and Precision (P) requirements are met in all ranges.</a:t>
            </a:r>
          </a:p>
          <a:p>
            <a:pPr marL="457200" marR="0" lvl="0" indent="-431800" algn="l" defTabSz="914400" rtl="0" eaLnBrk="1" fontAlgn="auto" latinLnBrk="0" hangingPunct="1">
              <a:lnSpc>
                <a:spcPct val="100000"/>
              </a:lnSpc>
              <a:spcBef>
                <a:spcPts val="640"/>
              </a:spcBef>
              <a:spcAft>
                <a:spcPts val="0"/>
              </a:spcAft>
              <a:buClr>
                <a:srgbClr val="FFFFFF"/>
              </a:buClr>
              <a:buSzPts val="3200"/>
              <a:buFont typeface="Arial"/>
              <a:buChar char="•"/>
              <a:tabLst/>
              <a:defRPr/>
            </a:pPr>
            <a:endParaRPr kumimoji="0" lang="en-US" sz="24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2" name="TextBox 11">
            <a:extLst>
              <a:ext uri="{FF2B5EF4-FFF2-40B4-BE49-F238E27FC236}">
                <a16:creationId xmlns:a16="http://schemas.microsoft.com/office/drawing/2014/main" id="{98A892B2-F2EB-43B9-B982-2FB7EC3B8B00}"/>
              </a:ext>
            </a:extLst>
          </p:cNvPr>
          <p:cNvSpPr txBox="1"/>
          <p:nvPr/>
        </p:nvSpPr>
        <p:spPr>
          <a:xfrm>
            <a:off x="4572000" y="5763915"/>
            <a:ext cx="3865161"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Accuracy (A): mean bias (satellite – reference)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Precision (P): standard deviation of biases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Number (N): number of samples</a:t>
            </a:r>
          </a:p>
        </p:txBody>
      </p:sp>
      <p:pic>
        <p:nvPicPr>
          <p:cNvPr id="15" name="Picture 14">
            <a:extLst>
              <a:ext uri="{FF2B5EF4-FFF2-40B4-BE49-F238E27FC236}">
                <a16:creationId xmlns:a16="http://schemas.microsoft.com/office/drawing/2014/main" id="{55F46F6B-9A59-42C6-9DBB-957BF476DF26}"/>
              </a:ext>
            </a:extLst>
          </p:cNvPr>
          <p:cNvPicPr>
            <a:picLocks noChangeAspect="1"/>
          </p:cNvPicPr>
          <p:nvPr/>
        </p:nvPicPr>
        <p:blipFill>
          <a:blip r:embed="rId3"/>
          <a:stretch>
            <a:fillRect/>
          </a:stretch>
        </p:blipFill>
        <p:spPr>
          <a:xfrm>
            <a:off x="207562" y="2286000"/>
            <a:ext cx="4114800" cy="4114800"/>
          </a:xfrm>
          <a:prstGeom prst="rect">
            <a:avLst/>
          </a:prstGeom>
        </p:spPr>
      </p:pic>
    </p:spTree>
    <p:extLst>
      <p:ext uri="{BB962C8B-B14F-4D97-AF65-F5344CB8AC3E}">
        <p14:creationId xmlns:p14="http://schemas.microsoft.com/office/powerpoint/2010/main" val="36157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Overview: RSR</a:t>
            </a:r>
          </a:p>
        </p:txBody>
      </p:sp>
      <p:sp>
        <p:nvSpPr>
          <p:cNvPr id="3" name="Text Placeholder 2"/>
          <p:cNvSpPr>
            <a:spLocks noGrp="1"/>
          </p:cNvSpPr>
          <p:nvPr>
            <p:ph type="body" idx="1"/>
          </p:nvPr>
        </p:nvSpPr>
        <p:spPr>
          <a:xfrm>
            <a:off x="457200" y="1005840"/>
            <a:ext cx="8229600" cy="2423160"/>
          </a:xfrm>
        </p:spPr>
        <p:txBody>
          <a:bodyPr/>
          <a:lstStyle/>
          <a:p>
            <a:pPr>
              <a:spcBef>
                <a:spcPts val="0"/>
              </a:spcBef>
            </a:pPr>
            <a:r>
              <a:rPr lang="en-US" sz="2800" dirty="0"/>
              <a:t>Reflected Shortwave Radiation: Top-Of-Atmosphere</a:t>
            </a:r>
            <a:endParaRPr lang="en-US" sz="2000" dirty="0"/>
          </a:p>
          <a:p>
            <a:pPr marL="822960" lvl="1" indent="-230188">
              <a:spcBef>
                <a:spcPts val="0"/>
              </a:spcBef>
            </a:pPr>
            <a:r>
              <a:rPr lang="en-US" sz="2000" dirty="0"/>
              <a:t>instantaneous SW (0.2-4.0 µm) flux emerging at the Earth’s TOA, </a:t>
            </a:r>
          </a:p>
          <a:p>
            <a:pPr marL="822960" lvl="1" indent="-230188">
              <a:spcBef>
                <a:spcPts val="0"/>
              </a:spcBef>
            </a:pPr>
            <a:r>
              <a:rPr lang="en-US" sz="2000" dirty="0"/>
              <a:t>produced at the 2-km ABI pixel resolution every 10 minutes for Full Disk.</a:t>
            </a:r>
          </a:p>
          <a:p>
            <a:pPr marL="1280160" lvl="2" indent="-230188">
              <a:spcBef>
                <a:spcPts val="0"/>
              </a:spcBef>
            </a:pPr>
            <a:r>
              <a:rPr lang="en-US" sz="1600" dirty="0"/>
              <a:t>Enterprise Processing System (EPS) products. </a:t>
            </a:r>
          </a:p>
          <a:p>
            <a:pPr marL="822960" lvl="1" indent="-228600">
              <a:spcBef>
                <a:spcPts val="0"/>
              </a:spcBef>
            </a:pPr>
            <a:r>
              <a:rPr lang="en-US" sz="2000" dirty="0">
                <a:solidFill>
                  <a:schemeClr val="bg1"/>
                </a:solidFill>
              </a:rPr>
              <a:t>SRB Enterprise algorithm description is not yet available in Product Definition and User’s Guide (PUG).</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ct val="25000"/>
                <a:buFont typeface="Calibri"/>
                <a:buNone/>
                <a:tabLst/>
                <a:defRPr/>
              </a:pPr>
              <a:t>3</a:t>
            </a:fld>
            <a:endPar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548571123"/>
              </p:ext>
            </p:extLst>
          </p:nvPr>
        </p:nvGraphicFramePr>
        <p:xfrm>
          <a:off x="320040" y="3749040"/>
          <a:ext cx="8461717" cy="2426364"/>
        </p:xfrm>
        <a:graphic>
          <a:graphicData uri="http://schemas.openxmlformats.org/drawingml/2006/table">
            <a:tbl>
              <a:tblPr/>
              <a:tblGrid>
                <a:gridCol w="105507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gridCol w="1280159">
                  <a:extLst>
                    <a:ext uri="{9D8B030D-6E8A-4147-A177-3AD203B41FA5}">
                      <a16:colId xmlns:a16="http://schemas.microsoft.com/office/drawing/2014/main" val="20005"/>
                    </a:ext>
                  </a:extLst>
                </a:gridCol>
              </a:tblGrid>
              <a:tr h="212735">
                <a:tc>
                  <a:txBody>
                    <a:bodyPr/>
                    <a:lstStyle/>
                    <a:p>
                      <a:pPr marL="0" marR="0" algn="ctr">
                        <a:spcBef>
                          <a:spcPts val="0"/>
                        </a:spcBef>
                        <a:spcAft>
                          <a:spcPts val="0"/>
                        </a:spcAft>
                      </a:pPr>
                      <a:endParaRPr lang="en-US" sz="1500" dirty="0">
                        <a:latin typeface="Calibri" panose="020F0502020204030204" pitchFamily="34" charset="0"/>
                        <a:ea typeface="Calibri"/>
                        <a:cs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4">
                  <a:txBody>
                    <a:bodyPr/>
                    <a:lstStyle/>
                    <a:p>
                      <a:pPr marL="0" marR="0" algn="ctr">
                        <a:spcBef>
                          <a:spcPts val="0"/>
                        </a:spcBef>
                        <a:spcAft>
                          <a:spcPts val="0"/>
                        </a:spcAft>
                      </a:pPr>
                      <a:r>
                        <a:rPr lang="en-US" sz="1500" b="1" dirty="0">
                          <a:latin typeface="Calibri" panose="020F0502020204030204" pitchFamily="34" charset="0"/>
                          <a:ea typeface="Times New Roman"/>
                          <a:cs typeface="Calibri" panose="020F0502020204030204" pitchFamily="34" charset="0"/>
                        </a:rPr>
                        <a:t>Measurement</a:t>
                      </a:r>
                      <a:endParaRPr lang="en-US" sz="1500" dirty="0">
                        <a:latin typeface="Calibri" panose="020F0502020204030204" pitchFamily="34" charset="0"/>
                        <a:ea typeface="Calibri"/>
                        <a:cs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500" b="1">
                          <a:latin typeface="Calibri" panose="020F0502020204030204" pitchFamily="34" charset="0"/>
                          <a:ea typeface="Times New Roman"/>
                          <a:cs typeface="Calibri" panose="020F0502020204030204" pitchFamily="34" charset="0"/>
                        </a:rPr>
                        <a:t>Mapping</a:t>
                      </a:r>
                      <a:endParaRPr lang="en-US" sz="1500">
                        <a:latin typeface="Calibri" panose="020F0502020204030204" pitchFamily="34" charset="0"/>
                        <a:ea typeface="Calibri"/>
                        <a:cs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86792">
                <a:tc>
                  <a:txBody>
                    <a:bodyPr/>
                    <a:lstStyle/>
                    <a:p>
                      <a:pPr marL="0" marR="0" algn="ctr">
                        <a:spcBef>
                          <a:spcPts val="0"/>
                        </a:spcBef>
                        <a:spcAft>
                          <a:spcPts val="0"/>
                        </a:spcAft>
                      </a:pPr>
                      <a:r>
                        <a:rPr lang="en-US" sz="1500" b="1" dirty="0">
                          <a:latin typeface="Calibri" panose="020F0502020204030204" pitchFamily="34" charset="0"/>
                          <a:ea typeface="Times New Roman"/>
                          <a:cs typeface="Calibri" panose="020F0502020204030204" pitchFamily="34" charset="0"/>
                        </a:rPr>
                        <a:t>Region</a:t>
                      </a:r>
                      <a:endParaRPr lang="en-US" sz="1500" dirty="0">
                        <a:latin typeface="Calibri" panose="020F0502020204030204" pitchFamily="34" charset="0"/>
                        <a:ea typeface="Calibri"/>
                        <a:cs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anose="020F0502020204030204" pitchFamily="34" charset="0"/>
                          <a:ea typeface="Times New Roman"/>
                          <a:cs typeface="Calibri" panose="020F0502020204030204" pitchFamily="34" charset="0"/>
                        </a:rPr>
                        <a:t>Range</a:t>
                      </a:r>
                      <a:endParaRPr lang="en-US" sz="1500" dirty="0">
                        <a:latin typeface="Calibri" panose="020F0502020204030204" pitchFamily="34" charset="0"/>
                        <a:ea typeface="Calibri"/>
                        <a:cs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anose="020F0502020204030204" pitchFamily="34" charset="0"/>
                          <a:ea typeface="Times New Roman"/>
                          <a:cs typeface="Calibri" panose="020F0502020204030204" pitchFamily="34" charset="0"/>
                        </a:rPr>
                        <a:t>Accuracy</a:t>
                      </a:r>
                      <a:endParaRPr lang="en-US" sz="1500" dirty="0">
                        <a:latin typeface="Calibri" panose="020F0502020204030204" pitchFamily="34" charset="0"/>
                        <a:ea typeface="Calibri"/>
                        <a:cs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anose="020F0502020204030204" pitchFamily="34" charset="0"/>
                          <a:ea typeface="Times New Roman"/>
                          <a:cs typeface="Calibri" panose="020F0502020204030204" pitchFamily="34" charset="0"/>
                        </a:rPr>
                        <a:t>Precision</a:t>
                      </a:r>
                      <a:endParaRPr lang="en-US" sz="1500" dirty="0">
                        <a:latin typeface="Calibri" panose="020F0502020204030204" pitchFamily="34" charset="0"/>
                        <a:ea typeface="Calibri"/>
                        <a:cs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anose="020F0502020204030204" pitchFamily="34" charset="0"/>
                          <a:ea typeface="Times New Roman"/>
                          <a:cs typeface="Calibri" panose="020F0502020204030204" pitchFamily="34" charset="0"/>
                        </a:rPr>
                        <a:t>Performance Conditions</a:t>
                      </a:r>
                      <a:endParaRPr lang="en-US" sz="1500" dirty="0">
                        <a:latin typeface="Calibri" panose="020F0502020204030204" pitchFamily="34" charset="0"/>
                        <a:ea typeface="Calibri"/>
                        <a:cs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anose="020F0502020204030204" pitchFamily="34" charset="0"/>
                          <a:ea typeface="Times New Roman"/>
                          <a:cs typeface="Calibri" panose="020F0502020204030204" pitchFamily="34" charset="0"/>
                        </a:rPr>
                        <a:t>Accuracy</a:t>
                      </a:r>
                      <a:endParaRPr lang="en-US" sz="1500" dirty="0">
                        <a:latin typeface="Calibri" panose="020F0502020204030204" pitchFamily="34" charset="0"/>
                        <a:ea typeface="Calibri"/>
                        <a:cs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1740564">
                <a:tc>
                  <a:txBody>
                    <a:bodyPr/>
                    <a:lstStyle/>
                    <a:p>
                      <a:pPr marL="0" marR="0" algn="ctr">
                        <a:spcBef>
                          <a:spcPts val="0"/>
                        </a:spcBef>
                        <a:spcAft>
                          <a:spcPts val="0"/>
                        </a:spcAft>
                      </a:pPr>
                      <a:r>
                        <a:rPr lang="en-US" sz="1500" dirty="0">
                          <a:latin typeface="Calibri" panose="020F0502020204030204" pitchFamily="34" charset="0"/>
                          <a:ea typeface="Times New Roman"/>
                          <a:cs typeface="Calibri" panose="020F0502020204030204" pitchFamily="34" charset="0"/>
                        </a:rPr>
                        <a:t>Full Disk</a:t>
                      </a:r>
                      <a:endParaRPr lang="en-US" sz="1500" dirty="0">
                        <a:latin typeface="Calibri" panose="020F0502020204030204" pitchFamily="34" charset="0"/>
                        <a:ea typeface="Calibri"/>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500" dirty="0">
                          <a:latin typeface="Calibri" panose="020F0502020204030204" pitchFamily="34" charset="0"/>
                          <a:ea typeface="Times New Roman"/>
                          <a:cs typeface="Calibri" panose="020F0502020204030204" pitchFamily="34" charset="0"/>
                        </a:rPr>
                        <a:t>0 to 1300 W/m</a:t>
                      </a:r>
                      <a:r>
                        <a:rPr lang="en-US" sz="1500" baseline="30000" dirty="0">
                          <a:latin typeface="Calibri" panose="020F0502020204030204" pitchFamily="34" charset="0"/>
                          <a:ea typeface="Times New Roman"/>
                          <a:cs typeface="Calibri" panose="020F0502020204030204" pitchFamily="34" charset="0"/>
                        </a:rPr>
                        <a:t>2</a:t>
                      </a:r>
                      <a:endParaRPr lang="en-US" sz="1500" dirty="0">
                        <a:latin typeface="Calibri" panose="020F0502020204030204" pitchFamily="34" charset="0"/>
                        <a:ea typeface="Calibri"/>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85 W/m</a:t>
                      </a:r>
                      <a:r>
                        <a:rPr lang="en-US" sz="1500" baseline="30000" dirty="0">
                          <a:latin typeface="Calibri" panose="020F0502020204030204" pitchFamily="34" charset="0"/>
                          <a:ea typeface="Times New Roman"/>
                          <a:cs typeface="Calibri" panose="020F0502020204030204" pitchFamily="34" charset="0"/>
                        </a:rPr>
                        <a:t>2 </a:t>
                      </a:r>
                      <a:r>
                        <a:rPr lang="en-US" sz="1500" dirty="0">
                          <a:latin typeface="Calibri" panose="020F0502020204030204" pitchFamily="34" charset="0"/>
                          <a:ea typeface="Times New Roman"/>
                          <a:cs typeface="Calibri" panose="020F0502020204030204" pitchFamily="34" charset="0"/>
                        </a:rPr>
                        <a:t>at high end of range (&gt;500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endParaRPr lang="en-US" sz="1500" dirty="0">
                        <a:latin typeface="Calibri" panose="020F0502020204030204" pitchFamily="34" charset="0"/>
                        <a:ea typeface="Calibri"/>
                        <a:cs typeface="Calibri" panose="020F0502020204030204" pitchFamily="34" charset="0"/>
                      </a:endParaRPr>
                    </a:p>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65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 at middle of range (200-500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r>
                        <a:rPr lang="en-US" sz="1500" baseline="0" dirty="0">
                          <a:latin typeface="Calibri" panose="020F0502020204030204" pitchFamily="34" charset="0"/>
                          <a:ea typeface="Times New Roman"/>
                          <a:cs typeface="Calibri" panose="020F0502020204030204" pitchFamily="34" charset="0"/>
                        </a:rPr>
                        <a:t> </a:t>
                      </a:r>
                    </a:p>
                    <a:p>
                      <a:pPr marL="0" marR="0" algn="ctr">
                        <a:spcBef>
                          <a:spcPts val="0"/>
                        </a:spcBef>
                        <a:spcAft>
                          <a:spcPts val="1200"/>
                        </a:spcAft>
                      </a:pP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110 W/m</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 at low end of range (&lt;200 W/m</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endParaRPr lang="en-US" sz="1500" baseline="30000" dirty="0">
                        <a:latin typeface="Calibri" panose="020F0502020204030204" pitchFamily="34" charset="0"/>
                        <a:ea typeface="Times New Roman"/>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100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 for high end of range (&gt;500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endParaRPr lang="en-US" sz="1500" dirty="0">
                        <a:latin typeface="Calibri" panose="020F0502020204030204" pitchFamily="34" charset="0"/>
                        <a:ea typeface="Calibri"/>
                        <a:cs typeface="Calibri" panose="020F0502020204030204" pitchFamily="34" charset="0"/>
                      </a:endParaRPr>
                    </a:p>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130 W/m</a:t>
                      </a:r>
                      <a:r>
                        <a:rPr lang="en-US" sz="1500" baseline="30000" dirty="0">
                          <a:latin typeface="Calibri" panose="020F0502020204030204" pitchFamily="34" charset="0"/>
                          <a:ea typeface="Times New Roman"/>
                          <a:cs typeface="Calibri" panose="020F0502020204030204" pitchFamily="34" charset="0"/>
                        </a:rPr>
                        <a:t>2 </a:t>
                      </a:r>
                      <a:r>
                        <a:rPr lang="en-US" sz="1500" dirty="0">
                          <a:latin typeface="Calibri" panose="020F0502020204030204" pitchFamily="34" charset="0"/>
                          <a:ea typeface="Times New Roman"/>
                          <a:cs typeface="Calibri" panose="020F0502020204030204" pitchFamily="34" charset="0"/>
                        </a:rPr>
                        <a:t>for middle of range (200-500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p>
                    <a:p>
                      <a:pPr marL="0" marR="0" indent="0" algn="ctr" defTabSz="914400" rtl="0" eaLnBrk="1" fontAlgn="auto" latinLnBrk="0" hangingPunct="1">
                        <a:lnSpc>
                          <a:spcPct val="100000"/>
                        </a:lnSpc>
                        <a:spcBef>
                          <a:spcPts val="0"/>
                        </a:spcBef>
                        <a:spcAft>
                          <a:spcPts val="1200"/>
                        </a:spcAft>
                        <a:buClrTx/>
                        <a:buSzTx/>
                        <a:buFontTx/>
                        <a:buNone/>
                        <a:tabLst/>
                        <a:defRPr/>
                      </a:pP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100 W/m</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 for low </a:t>
                      </a:r>
                      <a:r>
                        <a:rPr lang="en-US" sz="1500" dirty="0">
                          <a:latin typeface="Calibri" panose="020F0502020204030204" pitchFamily="34" charset="0"/>
                          <a:ea typeface="Times New Roman"/>
                          <a:cs typeface="Calibri" panose="020F0502020204030204" pitchFamily="34" charset="0"/>
                        </a:rPr>
                        <a:t>end of range (&lt;200 W/m</a:t>
                      </a:r>
                      <a:r>
                        <a:rPr lang="en-US" sz="1500" baseline="30000" dirty="0">
                          <a:latin typeface="Calibri" panose="020F0502020204030204" pitchFamily="34" charset="0"/>
                          <a:ea typeface="Times New Roman"/>
                          <a:cs typeface="Calibri" panose="020F0502020204030204" pitchFamily="34" charset="0"/>
                        </a:rPr>
                        <a:t>2</a:t>
                      </a:r>
                      <a:r>
                        <a:rPr lang="en-US" sz="1500" baseline="0" dirty="0">
                          <a:latin typeface="Calibri" panose="020F0502020204030204" pitchFamily="34" charset="0"/>
                          <a:ea typeface="Times New Roman"/>
                          <a:cs typeface="Calibri" panose="020F0502020204030204" pitchFamily="34" charset="0"/>
                        </a:rPr>
                        <a:t>)</a:t>
                      </a:r>
                      <a:endParaRPr lang="en-US" sz="1500" baseline="0" dirty="0">
                        <a:latin typeface="Calibri" panose="020F0502020204030204" pitchFamily="34" charset="0"/>
                        <a:ea typeface="Calibri"/>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500" dirty="0">
                          <a:latin typeface="Calibri" panose="020F0502020204030204" pitchFamily="34" charset="0"/>
                          <a:ea typeface="Times New Roman"/>
                          <a:cs typeface="Calibri" panose="020F0502020204030204" pitchFamily="34" charset="0"/>
                        </a:rPr>
                        <a:t>LZA ≤ 70 degrees,</a:t>
                      </a:r>
                      <a:endParaRPr lang="en-US" sz="1500" dirty="0">
                        <a:latin typeface="Calibri" panose="020F0502020204030204" pitchFamily="34" charset="0"/>
                        <a:ea typeface="Calibri"/>
                        <a:cs typeface="Calibri" panose="020F0502020204030204" pitchFamily="34" charset="0"/>
                      </a:endParaRPr>
                    </a:p>
                    <a:p>
                      <a:pPr marL="0" marR="0" algn="ctr">
                        <a:spcBef>
                          <a:spcPts val="0"/>
                        </a:spcBef>
                        <a:spcAft>
                          <a:spcPts val="0"/>
                        </a:spcAft>
                      </a:pPr>
                      <a:r>
                        <a:rPr lang="en-US" sz="1500" dirty="0">
                          <a:latin typeface="Calibri" panose="020F0502020204030204" pitchFamily="34" charset="0"/>
                          <a:ea typeface="Times New Roman"/>
                          <a:cs typeface="Calibri" panose="020F0502020204030204" pitchFamily="34" charset="0"/>
                        </a:rPr>
                        <a:t>daytime </a:t>
                      </a:r>
                      <a:r>
                        <a:rPr lang="en-US" sz="1500" baseline="30000" dirty="0">
                          <a:latin typeface="Calibri" panose="020F0502020204030204" pitchFamily="34" charset="0"/>
                          <a:ea typeface="Times New Roman"/>
                          <a:cs typeface="Calibri" panose="020F0502020204030204" pitchFamily="34" charset="0"/>
                        </a:rPr>
                        <a:t>[1]</a:t>
                      </a:r>
                      <a:endParaRPr lang="en-US" sz="1500" dirty="0">
                        <a:latin typeface="Calibri" panose="020F0502020204030204" pitchFamily="34" charset="0"/>
                        <a:ea typeface="Calibri"/>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500" dirty="0">
                          <a:latin typeface="Calibri" panose="020F0502020204030204" pitchFamily="34" charset="0"/>
                          <a:ea typeface="Times New Roman"/>
                          <a:cs typeface="Calibri" panose="020F0502020204030204" pitchFamily="34" charset="0"/>
                        </a:rPr>
                        <a:t>Full Disk: 2 km</a:t>
                      </a:r>
                      <a:endParaRPr lang="en-US" sz="1500" dirty="0">
                        <a:latin typeface="Calibri" panose="020F0502020204030204" pitchFamily="34" charset="0"/>
                        <a:ea typeface="Calibri"/>
                        <a:cs typeface="Calibri" panose="020F0502020204030204" pitchFamily="34" charset="0"/>
                      </a:endParaRPr>
                    </a:p>
                    <a:p>
                      <a:pPr marL="0" marR="0" algn="ctr">
                        <a:spcBef>
                          <a:spcPts val="0"/>
                        </a:spcBef>
                        <a:spcAft>
                          <a:spcPts val="0"/>
                        </a:spcAft>
                      </a:pPr>
                      <a:endParaRPr lang="en-US" sz="1500" dirty="0">
                        <a:latin typeface="Calibri" panose="020F0502020204030204" pitchFamily="34" charset="0"/>
                        <a:ea typeface="Calibri"/>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337626" y="6126480"/>
            <a:ext cx="67329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[1] Conditions for good quality prescribed by the algorithm are for SZA ≤ 70 degrees.</a:t>
            </a:r>
          </a:p>
          <a:p>
            <a:pPr>
              <a:defRPr/>
            </a:pPr>
            <a:r>
              <a:rPr lang="en-US" dirty="0">
                <a:solidFill>
                  <a:srgbClr val="FFFFFF"/>
                </a:solidFill>
                <a:latin typeface="Calibri" panose="020F0502020204030204" pitchFamily="34" charset="0"/>
              </a:rPr>
              <a:t>[2] Available at</a:t>
            </a:r>
            <a:r>
              <a:rPr lang="en-US" dirty="0">
                <a:solidFill>
                  <a:schemeClr val="bg1"/>
                </a:solidFill>
                <a:latin typeface="Calibri" panose="020F0502020204030204" pitchFamily="34" charset="0"/>
              </a:rPr>
              <a:t>: </a:t>
            </a:r>
            <a:r>
              <a:rPr lang="en-US" u="sng" dirty="0">
                <a:solidFill>
                  <a:schemeClr val="bg1"/>
                </a:solidFill>
                <a:hlinkClick r:id="rId3">
                  <a:extLst>
                    <a:ext uri="{A12FA001-AC4F-418D-AE19-62706E023703}">
                      <ahyp:hlinkClr xmlns:ahyp="http://schemas.microsoft.com/office/drawing/2018/hyperlinkcolor" val="tx"/>
                    </a:ext>
                  </a:extLst>
                </a:hlinkClick>
              </a:rPr>
              <a:t>https://www.star.nesdis.noaa.gov/goesr/documentation_ATBDs.php</a:t>
            </a:r>
            <a:r>
              <a:rPr lang="en-US" dirty="0">
                <a:solidFill>
                  <a:srgbClr val="FFFFFF"/>
                </a:solidFill>
                <a:latin typeface="Calibri" panose="020F0502020204030204" pitchFamily="34" charset="0"/>
              </a:rPr>
              <a:t>.</a:t>
            </a:r>
            <a:endParaRPr lang="en-US" dirty="0">
              <a:solidFill>
                <a:schemeClr val="bg1"/>
              </a:solidFill>
              <a:latin typeface="Calibri" panose="020F0502020204030204" pitchFamily="34" charset="0"/>
            </a:endParaRPr>
          </a:p>
        </p:txBody>
      </p:sp>
      <p:sp>
        <p:nvSpPr>
          <p:cNvPr id="8" name="TextBox 7"/>
          <p:cNvSpPr txBox="1"/>
          <p:nvPr/>
        </p:nvSpPr>
        <p:spPr>
          <a:xfrm>
            <a:off x="315282" y="3474720"/>
            <a:ext cx="8659906" cy="307777"/>
          </a:xfrm>
          <a:prstGeom prst="rect">
            <a:avLst/>
          </a:prstGeom>
          <a:noFill/>
        </p:spPr>
        <p:txBody>
          <a:bodyPr wrap="square" rtlCol="0">
            <a:spAutoFit/>
          </a:bodyPr>
          <a:lstStyle/>
          <a:p>
            <a:pPr lvl="0" hangingPunct="0">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 </a:t>
            </a:r>
            <a:r>
              <a:rPr kumimoji="0" lang="en-US" sz="1400" b="0" i="0" u="none" strike="noStrike" kern="0" cap="none" spc="0" normalizeH="0" baseline="0" noProof="0" dirty="0">
                <a:ln>
                  <a:noFill/>
                </a:ln>
                <a:solidFill>
                  <a:srgbClr val="FFFFFF">
                    <a:lumMod val="65000"/>
                  </a:srgbClr>
                </a:solidFill>
                <a:effectLst/>
                <a:uLnTx/>
                <a:uFillTx/>
                <a:latin typeface="Calibri" panose="020F0502020204030204" pitchFamily="34" charset="0"/>
                <a:cs typeface="Arial"/>
                <a:sym typeface="Arial"/>
              </a:rPr>
              <a:t>Table 2.5. in Algorithm Theoretical Basis Document for enterprise processing system version (09/28/20)</a:t>
            </a:r>
            <a:r>
              <a:rPr kumimoji="0" lang="en-US" sz="1400" b="0" i="0" u="none" strike="noStrike" kern="0" cap="none" spc="0" normalizeH="0" baseline="30000" noProof="0" dirty="0">
                <a:ln>
                  <a:noFill/>
                </a:ln>
                <a:solidFill>
                  <a:srgbClr val="FFFFFF">
                    <a:lumMod val="65000"/>
                  </a:srgbClr>
                </a:solidFill>
                <a:effectLst/>
                <a:uLnTx/>
                <a:uFillTx/>
                <a:latin typeface="Calibri" panose="020F0502020204030204" pitchFamily="34" charset="0"/>
                <a:cs typeface="Arial"/>
                <a:sym typeface="Arial"/>
              </a:rPr>
              <a:t>[2]</a:t>
            </a:r>
            <a:r>
              <a:rPr kumimoji="0" lang="en-US" sz="1400" b="0" i="0" u="none" strike="noStrike" kern="0" cap="none" spc="0" normalizeH="0" baseline="0" noProof="0" dirty="0">
                <a:ln>
                  <a:noFill/>
                </a:ln>
                <a:solidFill>
                  <a:srgbClr val="FFFFFF">
                    <a:lumMod val="65000"/>
                  </a:srgbClr>
                </a:solidFill>
                <a:effectLst/>
                <a:uLnTx/>
                <a:uFillTx/>
                <a:latin typeface="Calibri" panose="020F0502020204030204" pitchFamily="34" charset="0"/>
                <a:cs typeface="Arial"/>
                <a:sym typeface="Arial"/>
              </a:rPr>
              <a:t> </a:t>
            </a:r>
            <a:r>
              <a:rPr lang="en-US" dirty="0">
                <a:solidFill>
                  <a:srgbClr val="FFFFFF">
                    <a:lumMod val="65000"/>
                  </a:srgbClr>
                </a:solidFill>
                <a:latin typeface="Calibri" panose="020F0502020204030204" pitchFamily="34" charset="0"/>
              </a:rPr>
              <a:t> </a:t>
            </a:r>
            <a:endParaRPr kumimoji="0" lang="en-US" sz="1400" b="0" i="0" u="none" strike="noStrike" kern="0" cap="none" spc="0" normalizeH="0" baseline="0" noProof="0" dirty="0">
              <a:ln>
                <a:noFill/>
              </a:ln>
              <a:solidFill>
                <a:srgbClr val="FFFFFF">
                  <a:lumMod val="65000"/>
                </a:srgbClr>
              </a:solidFill>
              <a:effectLst/>
              <a:uLnTx/>
              <a:uFillTx/>
              <a:latin typeface="Calibri" panose="020F0502020204030204" pitchFamily="34" charset="0"/>
              <a:cs typeface="Arial"/>
              <a:sym typeface="Arial"/>
            </a:endParaRPr>
          </a:p>
        </p:txBody>
      </p:sp>
    </p:spTree>
    <p:extLst>
      <p:ext uri="{BB962C8B-B14F-4D97-AF65-F5344CB8AC3E}">
        <p14:creationId xmlns:p14="http://schemas.microsoft.com/office/powerpoint/2010/main" val="691737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G19 and G16 DSR comparison over the same ground stations</a:t>
            </a:r>
          </a:p>
        </p:txBody>
      </p:sp>
      <p:sp>
        <p:nvSpPr>
          <p:cNvPr id="3" name="Text Placeholder 2"/>
          <p:cNvSpPr>
            <a:spLocks noGrp="1"/>
          </p:cNvSpPr>
          <p:nvPr>
            <p:ph type="body" idx="1"/>
          </p:nvPr>
        </p:nvSpPr>
        <p:spPr>
          <a:xfrm>
            <a:off x="457200" y="1280160"/>
            <a:ext cx="8229600" cy="1636461"/>
          </a:xfrm>
        </p:spPr>
        <p:txBody>
          <a:bodyPr>
            <a:normAutofit fontScale="92500" lnSpcReduction="10000"/>
          </a:bodyPr>
          <a:lstStyle/>
          <a:p>
            <a:r>
              <a:rPr lang="en-US" dirty="0"/>
              <a:t>DSR from G19 and G16 for </a:t>
            </a:r>
            <a:r>
              <a:rPr lang="en-US" b="1" dirty="0">
                <a:solidFill>
                  <a:srgbClr val="FFFF00"/>
                </a:solidFill>
              </a:rPr>
              <a:t>10/29/2024 – 01/15/ 2025 </a:t>
            </a:r>
            <a:r>
              <a:rPr lang="en-US" dirty="0"/>
              <a:t>compared with ground measurements.</a:t>
            </a:r>
          </a:p>
          <a:p>
            <a:pPr lvl="1"/>
            <a:r>
              <a:rPr lang="en-US" dirty="0"/>
              <a:t>G19 A and P are comparable to G16 A and P.</a:t>
            </a:r>
          </a:p>
          <a:p>
            <a:endParaRPr lang="en-US" dirty="0"/>
          </a:p>
          <a:p>
            <a:pPr marL="25400" indent="0">
              <a:buNone/>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t>30</a:t>
            </a:fld>
            <a:endParaRPr kumimoji="0" lang="en-US" sz="12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9" name="TextBox 8">
            <a:extLst>
              <a:ext uri="{FF2B5EF4-FFF2-40B4-BE49-F238E27FC236}">
                <a16:creationId xmlns:a16="http://schemas.microsoft.com/office/drawing/2014/main" id="{EF8750A5-0B1C-48FE-BC48-9AE2814ED2FD}"/>
              </a:ext>
            </a:extLst>
          </p:cNvPr>
          <p:cNvSpPr txBox="1"/>
          <p:nvPr/>
        </p:nvSpPr>
        <p:spPr>
          <a:xfrm>
            <a:off x="457200" y="6326116"/>
            <a:ext cx="390363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Dotted horizontal lines represent requirements.</a:t>
            </a:r>
          </a:p>
        </p:txBody>
      </p:sp>
      <p:pic>
        <p:nvPicPr>
          <p:cNvPr id="5" name="Picture 4">
            <a:extLst>
              <a:ext uri="{FF2B5EF4-FFF2-40B4-BE49-F238E27FC236}">
                <a16:creationId xmlns:a16="http://schemas.microsoft.com/office/drawing/2014/main" id="{840BDC83-49BF-49F7-A386-A667317DD8BE}"/>
              </a:ext>
            </a:extLst>
          </p:cNvPr>
          <p:cNvPicPr>
            <a:picLocks noChangeAspect="1"/>
          </p:cNvPicPr>
          <p:nvPr/>
        </p:nvPicPr>
        <p:blipFill>
          <a:blip r:embed="rId3"/>
          <a:stretch>
            <a:fillRect/>
          </a:stretch>
        </p:blipFill>
        <p:spPr>
          <a:xfrm>
            <a:off x="683289" y="2989608"/>
            <a:ext cx="4114800" cy="2851453"/>
          </a:xfrm>
          <a:prstGeom prst="rect">
            <a:avLst/>
          </a:prstGeom>
        </p:spPr>
      </p:pic>
      <p:pic>
        <p:nvPicPr>
          <p:cNvPr id="6" name="Picture 5">
            <a:extLst>
              <a:ext uri="{FF2B5EF4-FFF2-40B4-BE49-F238E27FC236}">
                <a16:creationId xmlns:a16="http://schemas.microsoft.com/office/drawing/2014/main" id="{530BDD06-A4FA-40D3-ABE8-EA5BE6697310}"/>
              </a:ext>
            </a:extLst>
          </p:cNvPr>
          <p:cNvPicPr>
            <a:picLocks noChangeAspect="1"/>
          </p:cNvPicPr>
          <p:nvPr/>
        </p:nvPicPr>
        <p:blipFill>
          <a:blip r:embed="rId4"/>
          <a:stretch>
            <a:fillRect/>
          </a:stretch>
        </p:blipFill>
        <p:spPr>
          <a:xfrm>
            <a:off x="4448191" y="2989608"/>
            <a:ext cx="4114800" cy="2858590"/>
          </a:xfrm>
          <a:prstGeom prst="rect">
            <a:avLst/>
          </a:prstGeom>
        </p:spPr>
      </p:pic>
    </p:spTree>
    <p:extLst>
      <p:ext uri="{BB962C8B-B14F-4D97-AF65-F5344CB8AC3E}">
        <p14:creationId xmlns:p14="http://schemas.microsoft.com/office/powerpoint/2010/main" val="1769865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GOES-19 PAR with SURFRAD PAR</a:t>
            </a:r>
          </a:p>
        </p:txBody>
      </p:sp>
      <p:sp>
        <p:nvSpPr>
          <p:cNvPr id="3" name="Text Placeholder 2"/>
          <p:cNvSpPr>
            <a:spLocks noGrp="1"/>
          </p:cNvSpPr>
          <p:nvPr>
            <p:ph type="body" idx="1"/>
          </p:nvPr>
        </p:nvSpPr>
        <p:spPr/>
        <p:txBody>
          <a:bodyPr/>
          <a:lstStyle/>
          <a:p>
            <a:pPr marL="0"/>
            <a:r>
              <a:rPr lang="en-US" dirty="0"/>
              <a:t>GOES-19 Shortwave Radiation Budget L2 Product Provisional PS-PVR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t>31</a:t>
            </a:fld>
            <a:endParaRPr kumimoji="0" lang="en-US" sz="12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565661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 Task ABI-FD_PAR06</a:t>
            </a:r>
          </a:p>
        </p:txBody>
      </p:sp>
      <p:sp>
        <p:nvSpPr>
          <p:cNvPr id="3" name="Text Placeholder 2"/>
          <p:cNvSpPr>
            <a:spLocks noGrp="1"/>
          </p:cNvSpPr>
          <p:nvPr>
            <p:ph type="body" idx="1"/>
          </p:nvPr>
        </p:nvSpPr>
        <p:spPr>
          <a:xfrm>
            <a:off x="457200" y="1280160"/>
            <a:ext cx="8418040" cy="1213658"/>
          </a:xfrm>
        </p:spPr>
        <p:txBody>
          <a:bodyPr>
            <a:normAutofit/>
          </a:bodyPr>
          <a:lstStyle/>
          <a:p>
            <a:pPr>
              <a:spcBef>
                <a:spcPts val="0"/>
              </a:spcBef>
            </a:pPr>
            <a:r>
              <a:rPr lang="en-US" sz="2400" dirty="0"/>
              <a:t>Comparison of FD </a:t>
            </a:r>
            <a:r>
              <a:rPr lang="en-US" sz="2400" b="1" dirty="0">
                <a:solidFill>
                  <a:srgbClr val="FFFF00"/>
                </a:solidFill>
              </a:rPr>
              <a:t>PAR</a:t>
            </a:r>
            <a:r>
              <a:rPr lang="en-US" sz="2400" dirty="0"/>
              <a:t> product with SURFRAD for </a:t>
            </a:r>
            <a:r>
              <a:rPr lang="en-US" sz="2400" b="1" dirty="0">
                <a:solidFill>
                  <a:srgbClr val="FFFF00"/>
                </a:solidFill>
              </a:rPr>
              <a:t>10/29/2024 – 01/15/2025</a:t>
            </a:r>
            <a:r>
              <a:rPr lang="en-US" sz="2400" dirty="0"/>
              <a:t>.</a:t>
            </a:r>
          </a:p>
          <a:p>
            <a:endParaRPr lang="en-US" sz="240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t>32</a:t>
            </a:fld>
            <a:endParaRPr kumimoji="0" lang="en-US"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14" name="TextBox 13"/>
          <p:cNvSpPr txBox="1"/>
          <p:nvPr/>
        </p:nvSpPr>
        <p:spPr>
          <a:xfrm>
            <a:off x="4572000" y="3813048"/>
            <a:ext cx="4297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Requirements are in parenthesis. Units: W m</a:t>
            </a:r>
            <a:r>
              <a:rPr kumimoji="0" lang="en-US" sz="1400" b="0" i="0" u="none" strike="noStrike" kern="0" cap="none" spc="0" normalizeH="0" baseline="30000" noProof="0" dirty="0">
                <a:ln>
                  <a:noFill/>
                </a:ln>
                <a:solidFill>
                  <a:srgbClr val="FFFFFF"/>
                </a:solidFill>
                <a:effectLst/>
                <a:uLnTx/>
                <a:uFillTx/>
                <a:latin typeface="Arial"/>
                <a:cs typeface="Arial"/>
                <a:sym typeface="Arial"/>
              </a:rPr>
              <a:t>-2</a:t>
            </a:r>
            <a:r>
              <a:rPr kumimoji="0" lang="en-US" sz="1400" b="0" i="0" u="none" strike="noStrike" kern="0" cap="none" spc="0" normalizeH="0" baseline="0" noProof="0" dirty="0">
                <a:ln>
                  <a:noFill/>
                </a:ln>
                <a:solidFill>
                  <a:srgbClr val="FFFFFF"/>
                </a:solidFill>
                <a:effectLst/>
                <a:uLnTx/>
                <a:uFillTx/>
                <a:latin typeface="Arial"/>
                <a:cs typeface="Arial"/>
                <a:sym typeface="Arial"/>
              </a:rPr>
              <a:t>.</a:t>
            </a:r>
          </a:p>
        </p:txBody>
      </p:sp>
      <p:graphicFrame>
        <p:nvGraphicFramePr>
          <p:cNvPr id="8" name="Table 7"/>
          <p:cNvGraphicFramePr>
            <a:graphicFrameLocks noGrp="1"/>
          </p:cNvGraphicFramePr>
          <p:nvPr>
            <p:extLst/>
          </p:nvPr>
        </p:nvGraphicFramePr>
        <p:xfrm>
          <a:off x="4564258" y="2281735"/>
          <a:ext cx="4297679" cy="1554480"/>
        </p:xfrm>
        <a:graphic>
          <a:graphicData uri="http://schemas.openxmlformats.org/drawingml/2006/table">
            <a:tbl>
              <a:tblPr firstRow="1" bandRow="1">
                <a:tableStyleId>{D7EF39A4-3B55-471D-9E2F-5EDBCC4E9E3D}</a:tableStyleId>
              </a:tblPr>
              <a:tblGrid>
                <a:gridCol w="1576017">
                  <a:extLst>
                    <a:ext uri="{9D8B030D-6E8A-4147-A177-3AD203B41FA5}">
                      <a16:colId xmlns:a16="http://schemas.microsoft.com/office/drawing/2014/main" val="3197546001"/>
                    </a:ext>
                  </a:extLst>
                </a:gridCol>
                <a:gridCol w="981980">
                  <a:extLst>
                    <a:ext uri="{9D8B030D-6E8A-4147-A177-3AD203B41FA5}">
                      <a16:colId xmlns:a16="http://schemas.microsoft.com/office/drawing/2014/main" val="3068684400"/>
                    </a:ext>
                  </a:extLst>
                </a:gridCol>
                <a:gridCol w="1050799">
                  <a:extLst>
                    <a:ext uri="{9D8B030D-6E8A-4147-A177-3AD203B41FA5}">
                      <a16:colId xmlns:a16="http://schemas.microsoft.com/office/drawing/2014/main" val="3466011753"/>
                    </a:ext>
                  </a:extLst>
                </a:gridCol>
                <a:gridCol w="688883">
                  <a:extLst>
                    <a:ext uri="{9D8B030D-6E8A-4147-A177-3AD203B41FA5}">
                      <a16:colId xmlns:a16="http://schemas.microsoft.com/office/drawing/2014/main" val="2234025982"/>
                    </a:ext>
                  </a:extLst>
                </a:gridCol>
              </a:tblGrid>
              <a:tr h="388620">
                <a:tc>
                  <a:txBody>
                    <a:bodyPr/>
                    <a:lstStyle/>
                    <a:p>
                      <a:pPr algn="ctr"/>
                      <a:r>
                        <a:rPr lang="en-US" sz="1600" b="1" dirty="0"/>
                        <a:t>Range</a:t>
                      </a:r>
                    </a:p>
                  </a:txBody>
                  <a:tcPr/>
                </a:tc>
                <a:tc>
                  <a:txBody>
                    <a:bodyPr/>
                    <a:lstStyle/>
                    <a:p>
                      <a:pPr algn="ctr"/>
                      <a:r>
                        <a:rPr lang="en-US" sz="1600" b="1" dirty="0"/>
                        <a:t>A</a:t>
                      </a:r>
                    </a:p>
                  </a:txBody>
                  <a:tcPr/>
                </a:tc>
                <a:tc>
                  <a:txBody>
                    <a:bodyPr/>
                    <a:lstStyle/>
                    <a:p>
                      <a:pPr algn="ctr"/>
                      <a:r>
                        <a:rPr lang="en-US" sz="1600" b="1" dirty="0"/>
                        <a:t>P</a:t>
                      </a:r>
                    </a:p>
                  </a:txBody>
                  <a:tcPr/>
                </a:tc>
                <a:tc>
                  <a:txBody>
                    <a:bodyPr/>
                    <a:lstStyle/>
                    <a:p>
                      <a:pPr algn="ctr"/>
                      <a:r>
                        <a:rPr lang="en-US" sz="1600" b="1" dirty="0"/>
                        <a:t>N</a:t>
                      </a:r>
                    </a:p>
                  </a:txBody>
                  <a:tcPr/>
                </a:tc>
                <a:extLst>
                  <a:ext uri="{0D108BD9-81ED-4DB2-BD59-A6C34878D82A}">
                    <a16:rowId xmlns:a16="http://schemas.microsoft.com/office/drawing/2014/main" val="3702844471"/>
                  </a:ext>
                </a:extLst>
              </a:tr>
              <a:tr h="388620">
                <a:tc>
                  <a:txBody>
                    <a:bodyPr/>
                    <a:lstStyle/>
                    <a:p>
                      <a:pPr algn="ctr"/>
                      <a:r>
                        <a:rPr lang="en-US" sz="1600" b="1" dirty="0"/>
                        <a:t>Ground &lt; 100</a:t>
                      </a:r>
                    </a:p>
                  </a:txBody>
                  <a:tcPr anchor="ctr"/>
                </a:tc>
                <a:tc>
                  <a:txBody>
                    <a:bodyPr/>
                    <a:lstStyle/>
                    <a:p>
                      <a:pPr algn="r"/>
                      <a:r>
                        <a:rPr lang="en-US" sz="1600" b="1" dirty="0">
                          <a:solidFill>
                            <a:schemeClr val="tx1"/>
                          </a:solidFill>
                        </a:rPr>
                        <a:t>-1 (70)</a:t>
                      </a:r>
                    </a:p>
                  </a:txBody>
                  <a:tcPr anchor="ctr"/>
                </a:tc>
                <a:tc>
                  <a:txBody>
                    <a:bodyPr/>
                    <a:lstStyle/>
                    <a:p>
                      <a:pPr algn="r"/>
                      <a:r>
                        <a:rPr lang="en-US" sz="1600" b="1" dirty="0">
                          <a:solidFill>
                            <a:schemeClr val="tx1"/>
                          </a:solidFill>
                        </a:rPr>
                        <a:t>18 (65)</a:t>
                      </a:r>
                    </a:p>
                  </a:txBody>
                  <a:tcPr anchor="ctr"/>
                </a:tc>
                <a:tc>
                  <a:txBody>
                    <a:bodyPr/>
                    <a:lstStyle/>
                    <a:p>
                      <a:pPr algn="r" fontAlgn="b"/>
                      <a:r>
                        <a:rPr lang="en-US" sz="1600" b="1" i="0" u="none" strike="noStrike" dirty="0">
                          <a:solidFill>
                            <a:srgbClr val="000000"/>
                          </a:solidFill>
                          <a:effectLst/>
                          <a:latin typeface="Calibri" panose="020F0502020204030204" pitchFamily="34" charset="0"/>
                        </a:rPr>
                        <a:t>17025</a:t>
                      </a:r>
                    </a:p>
                  </a:txBody>
                  <a:tcPr marL="6350" marR="6350" marT="6350" marB="0" anchor="ctr"/>
                </a:tc>
                <a:extLst>
                  <a:ext uri="{0D108BD9-81ED-4DB2-BD59-A6C34878D82A}">
                    <a16:rowId xmlns:a16="http://schemas.microsoft.com/office/drawing/2014/main" val="1105077243"/>
                  </a:ext>
                </a:extLst>
              </a:tr>
              <a:tr h="388620">
                <a:tc>
                  <a:txBody>
                    <a:bodyPr/>
                    <a:lstStyle/>
                    <a:p>
                      <a:pPr algn="ctr"/>
                      <a:r>
                        <a:rPr lang="en-US" sz="1600" b="1" dirty="0"/>
                        <a:t>[100, 250]</a:t>
                      </a:r>
                    </a:p>
                  </a:txBody>
                  <a:tcPr anchor="ctr"/>
                </a:tc>
                <a:tc>
                  <a:txBody>
                    <a:bodyPr/>
                    <a:lstStyle/>
                    <a:p>
                      <a:pPr algn="r"/>
                      <a:r>
                        <a:rPr lang="en-US" sz="1600" b="1" dirty="0">
                          <a:solidFill>
                            <a:schemeClr val="tx1"/>
                          </a:solidFill>
                        </a:rPr>
                        <a:t>-27 (45)</a:t>
                      </a:r>
                    </a:p>
                  </a:txBody>
                  <a:tcPr anchor="ctr"/>
                </a:tc>
                <a:tc>
                  <a:txBody>
                    <a:bodyPr/>
                    <a:lstStyle/>
                    <a:p>
                      <a:pPr algn="r"/>
                      <a:r>
                        <a:rPr lang="en-US" sz="1600" b="1" dirty="0">
                          <a:solidFill>
                            <a:schemeClr val="tx1"/>
                          </a:solidFill>
                        </a:rPr>
                        <a:t>21 (85)</a:t>
                      </a:r>
                    </a:p>
                  </a:txBody>
                  <a:tcPr anchor="ctr"/>
                </a:tc>
                <a:tc>
                  <a:txBody>
                    <a:bodyPr/>
                    <a:lstStyle/>
                    <a:p>
                      <a:pPr algn="r" fontAlgn="b"/>
                      <a:r>
                        <a:rPr lang="en-US" sz="1600" b="1" i="0" u="none" strike="noStrike" dirty="0">
                          <a:solidFill>
                            <a:srgbClr val="000000"/>
                          </a:solidFill>
                          <a:effectLst/>
                          <a:latin typeface="Calibri" panose="020F0502020204030204" pitchFamily="34" charset="0"/>
                        </a:rPr>
                        <a:t>11333</a:t>
                      </a:r>
                    </a:p>
                  </a:txBody>
                  <a:tcPr marL="6350" marR="6350" marT="6350" marB="0" anchor="ctr"/>
                </a:tc>
                <a:extLst>
                  <a:ext uri="{0D108BD9-81ED-4DB2-BD59-A6C34878D82A}">
                    <a16:rowId xmlns:a16="http://schemas.microsoft.com/office/drawing/2014/main" val="2538163557"/>
                  </a:ext>
                </a:extLst>
              </a:tr>
              <a:tr h="388620">
                <a:tc>
                  <a:txBody>
                    <a:bodyPr/>
                    <a:lstStyle/>
                    <a:p>
                      <a:pPr algn="ctr"/>
                      <a:r>
                        <a:rPr lang="en-US" sz="1600" b="1" dirty="0"/>
                        <a:t>Ground &gt; 250</a:t>
                      </a:r>
                    </a:p>
                  </a:txBody>
                  <a:tcPr anchor="ctr"/>
                </a:tc>
                <a:tc>
                  <a:txBody>
                    <a:bodyPr/>
                    <a:lstStyle/>
                    <a:p>
                      <a:pPr algn="r"/>
                      <a:r>
                        <a:rPr lang="en-US" sz="1600" b="1" dirty="0">
                          <a:solidFill>
                            <a:schemeClr val="tx1"/>
                          </a:solidFill>
                        </a:rPr>
                        <a:t>-38 (55)</a:t>
                      </a:r>
                    </a:p>
                  </a:txBody>
                  <a:tcPr anchor="ctr"/>
                </a:tc>
                <a:tc>
                  <a:txBody>
                    <a:bodyPr/>
                    <a:lstStyle/>
                    <a:p>
                      <a:pPr algn="r"/>
                      <a:r>
                        <a:rPr lang="en-US" sz="1600" b="1" dirty="0">
                          <a:solidFill>
                            <a:schemeClr val="tx1"/>
                          </a:solidFill>
                        </a:rPr>
                        <a:t>14 (65)</a:t>
                      </a:r>
                    </a:p>
                  </a:txBody>
                  <a:tcPr anchor="ctr"/>
                </a:tc>
                <a:tc>
                  <a:txBody>
                    <a:bodyPr/>
                    <a:lstStyle/>
                    <a:p>
                      <a:pPr algn="r" fontAlgn="b"/>
                      <a:r>
                        <a:rPr lang="en-US" sz="1600" b="1" i="0" u="none" strike="noStrike" dirty="0">
                          <a:solidFill>
                            <a:srgbClr val="000000"/>
                          </a:solidFill>
                          <a:effectLst/>
                          <a:latin typeface="Calibri" panose="020F0502020204030204" pitchFamily="34" charset="0"/>
                        </a:rPr>
                        <a:t>754</a:t>
                      </a:r>
                    </a:p>
                  </a:txBody>
                  <a:tcPr marL="6350" marR="6350" marT="6350" marB="0" anchor="ctr"/>
                </a:tc>
                <a:extLst>
                  <a:ext uri="{0D108BD9-81ED-4DB2-BD59-A6C34878D82A}">
                    <a16:rowId xmlns:a16="http://schemas.microsoft.com/office/drawing/2014/main" val="3183075478"/>
                  </a:ext>
                </a:extLst>
              </a:tr>
            </a:tbl>
          </a:graphicData>
        </a:graphic>
      </p:graphicFrame>
      <p:sp>
        <p:nvSpPr>
          <p:cNvPr id="11" name="Text Placeholder 2">
            <a:extLst>
              <a:ext uri="{FF2B5EF4-FFF2-40B4-BE49-F238E27FC236}">
                <a16:creationId xmlns:a16="http://schemas.microsoft.com/office/drawing/2014/main" id="{4FFD610A-C75B-4293-BCC9-A30489FDE815}"/>
              </a:ext>
            </a:extLst>
          </p:cNvPr>
          <p:cNvSpPr txBox="1">
            <a:spLocks/>
          </p:cNvSpPr>
          <p:nvPr/>
        </p:nvSpPr>
        <p:spPr>
          <a:xfrm>
            <a:off x="4572000" y="4185920"/>
            <a:ext cx="4261877" cy="140669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marR="0" lvl="0" indent="0" algn="l" defTabSz="914400" rtl="0" eaLnBrk="1" fontAlgn="auto" latinLnBrk="0" hangingPunct="1">
              <a:lnSpc>
                <a:spcPct val="100000"/>
              </a:lnSpc>
              <a:spcBef>
                <a:spcPts val="640"/>
              </a:spcBef>
              <a:spcAft>
                <a:spcPts val="0"/>
              </a:spcAft>
              <a:buClr>
                <a:srgbClr val="FFFFFF"/>
              </a:buClr>
              <a:buSzPts val="3200"/>
              <a:buFont typeface="Arial"/>
              <a:buNone/>
              <a:tabLst/>
              <a:defRPr/>
            </a:pPr>
            <a:r>
              <a:rPr kumimoji="0" lang="en-US" sz="2000" b="0" i="0" u="none" strike="noStrike" kern="0" cap="none" spc="0" normalizeH="0" baseline="0" noProof="0" dirty="0">
                <a:ln>
                  <a:noFill/>
                </a:ln>
                <a:solidFill>
                  <a:srgbClr val="FFFFFF"/>
                </a:solidFill>
                <a:effectLst/>
                <a:uLnTx/>
                <a:uFillTx/>
                <a:latin typeface="Calibri"/>
                <a:cs typeface="Calibri"/>
                <a:sym typeface="Calibri"/>
              </a:rPr>
              <a:t>Accuracy (A) and Precision (P) requirements are met in all ranges.</a:t>
            </a:r>
          </a:p>
          <a:p>
            <a:pPr marL="457200" marR="0" lvl="0" indent="-431800" algn="l" defTabSz="914400" rtl="0" eaLnBrk="1" fontAlgn="auto" latinLnBrk="0" hangingPunct="1">
              <a:lnSpc>
                <a:spcPct val="100000"/>
              </a:lnSpc>
              <a:spcBef>
                <a:spcPts val="640"/>
              </a:spcBef>
              <a:spcAft>
                <a:spcPts val="0"/>
              </a:spcAft>
              <a:buClr>
                <a:srgbClr val="FFFFFF"/>
              </a:buClr>
              <a:buSzPts val="3200"/>
              <a:buFont typeface="Arial"/>
              <a:buChar char="•"/>
              <a:tabLst/>
              <a:defRPr/>
            </a:pPr>
            <a:endParaRPr kumimoji="0" lang="en-US" sz="24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2" name="TextBox 11">
            <a:extLst>
              <a:ext uri="{FF2B5EF4-FFF2-40B4-BE49-F238E27FC236}">
                <a16:creationId xmlns:a16="http://schemas.microsoft.com/office/drawing/2014/main" id="{98A892B2-F2EB-43B9-B982-2FB7EC3B8B00}"/>
              </a:ext>
            </a:extLst>
          </p:cNvPr>
          <p:cNvSpPr txBox="1"/>
          <p:nvPr/>
        </p:nvSpPr>
        <p:spPr>
          <a:xfrm>
            <a:off x="4572000" y="5763915"/>
            <a:ext cx="3865161"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Accuracy (A): mean bias (satellite – reference)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Precision (P): standard deviation of biases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Number (N): number of samples</a:t>
            </a:r>
          </a:p>
        </p:txBody>
      </p:sp>
      <p:pic>
        <p:nvPicPr>
          <p:cNvPr id="15" name="Picture 14">
            <a:extLst>
              <a:ext uri="{FF2B5EF4-FFF2-40B4-BE49-F238E27FC236}">
                <a16:creationId xmlns:a16="http://schemas.microsoft.com/office/drawing/2014/main" id="{315AF3CB-34FF-4DC8-BDBB-9916B66B419A}"/>
              </a:ext>
            </a:extLst>
          </p:cNvPr>
          <p:cNvPicPr>
            <a:picLocks noChangeAspect="1"/>
          </p:cNvPicPr>
          <p:nvPr/>
        </p:nvPicPr>
        <p:blipFill>
          <a:blip r:embed="rId3"/>
          <a:stretch>
            <a:fillRect/>
          </a:stretch>
        </p:blipFill>
        <p:spPr>
          <a:xfrm>
            <a:off x="223818" y="2281735"/>
            <a:ext cx="4114800" cy="4114800"/>
          </a:xfrm>
          <a:prstGeom prst="rect">
            <a:avLst/>
          </a:prstGeom>
        </p:spPr>
      </p:pic>
    </p:spTree>
    <p:extLst>
      <p:ext uri="{BB962C8B-B14F-4D97-AF65-F5344CB8AC3E}">
        <p14:creationId xmlns:p14="http://schemas.microsoft.com/office/powerpoint/2010/main" val="1393569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G19 and G16 PAR comparison over the same ground stations</a:t>
            </a:r>
          </a:p>
        </p:txBody>
      </p:sp>
      <p:sp>
        <p:nvSpPr>
          <p:cNvPr id="3" name="Text Placeholder 2"/>
          <p:cNvSpPr>
            <a:spLocks noGrp="1"/>
          </p:cNvSpPr>
          <p:nvPr>
            <p:ph type="body" idx="1"/>
          </p:nvPr>
        </p:nvSpPr>
        <p:spPr>
          <a:xfrm>
            <a:off x="457200" y="1280160"/>
            <a:ext cx="8229600" cy="1636461"/>
          </a:xfrm>
        </p:spPr>
        <p:txBody>
          <a:bodyPr>
            <a:normAutofit fontScale="92500" lnSpcReduction="10000"/>
          </a:bodyPr>
          <a:lstStyle/>
          <a:p>
            <a:r>
              <a:rPr lang="en-US" dirty="0"/>
              <a:t>PAR from G19 and G16 for </a:t>
            </a:r>
            <a:r>
              <a:rPr lang="en-US" b="1" dirty="0">
                <a:solidFill>
                  <a:srgbClr val="FFFF00"/>
                </a:solidFill>
              </a:rPr>
              <a:t>10/29/2024 – 01/15/ 2025 </a:t>
            </a:r>
            <a:r>
              <a:rPr lang="en-US" dirty="0"/>
              <a:t>compared with ground measurements.</a:t>
            </a:r>
          </a:p>
          <a:p>
            <a:pPr lvl="1"/>
            <a:r>
              <a:rPr lang="en-US" dirty="0"/>
              <a:t>G19 A and P are comparable to G16 A and P.</a:t>
            </a:r>
          </a:p>
          <a:p>
            <a:endParaRPr lang="en-US" dirty="0"/>
          </a:p>
          <a:p>
            <a:pPr marL="25400" indent="0">
              <a:buNone/>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t>33</a:t>
            </a:fld>
            <a:endParaRPr kumimoji="0" lang="en-US" sz="12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9" name="TextBox 8">
            <a:extLst>
              <a:ext uri="{FF2B5EF4-FFF2-40B4-BE49-F238E27FC236}">
                <a16:creationId xmlns:a16="http://schemas.microsoft.com/office/drawing/2014/main" id="{EF8750A5-0B1C-48FE-BC48-9AE2814ED2FD}"/>
              </a:ext>
            </a:extLst>
          </p:cNvPr>
          <p:cNvSpPr txBox="1"/>
          <p:nvPr/>
        </p:nvSpPr>
        <p:spPr>
          <a:xfrm>
            <a:off x="457200" y="6326116"/>
            <a:ext cx="30780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cs typeface="Arial"/>
                <a:sym typeface="Arial"/>
              </a:rPr>
              <a:t>Dotted lines represent requirements.</a:t>
            </a:r>
          </a:p>
        </p:txBody>
      </p:sp>
      <p:pic>
        <p:nvPicPr>
          <p:cNvPr id="6" name="Picture 5">
            <a:extLst>
              <a:ext uri="{FF2B5EF4-FFF2-40B4-BE49-F238E27FC236}">
                <a16:creationId xmlns:a16="http://schemas.microsoft.com/office/drawing/2014/main" id="{34C15099-69A3-419E-84DF-E6BF0D31161E}"/>
              </a:ext>
            </a:extLst>
          </p:cNvPr>
          <p:cNvPicPr>
            <a:picLocks noChangeAspect="1"/>
          </p:cNvPicPr>
          <p:nvPr/>
        </p:nvPicPr>
        <p:blipFill>
          <a:blip r:embed="rId3"/>
          <a:stretch>
            <a:fillRect/>
          </a:stretch>
        </p:blipFill>
        <p:spPr>
          <a:xfrm>
            <a:off x="615684" y="2880360"/>
            <a:ext cx="4114800" cy="2847056"/>
          </a:xfrm>
          <a:prstGeom prst="rect">
            <a:avLst/>
          </a:prstGeom>
        </p:spPr>
      </p:pic>
      <p:pic>
        <p:nvPicPr>
          <p:cNvPr id="10" name="Picture 9">
            <a:extLst>
              <a:ext uri="{FF2B5EF4-FFF2-40B4-BE49-F238E27FC236}">
                <a16:creationId xmlns:a16="http://schemas.microsoft.com/office/drawing/2014/main" id="{1D541A64-C03F-4BA9-8B8E-866884F268C1}"/>
              </a:ext>
            </a:extLst>
          </p:cNvPr>
          <p:cNvPicPr>
            <a:picLocks noChangeAspect="1"/>
          </p:cNvPicPr>
          <p:nvPr/>
        </p:nvPicPr>
        <p:blipFill>
          <a:blip r:embed="rId4"/>
          <a:stretch>
            <a:fillRect/>
          </a:stretch>
        </p:blipFill>
        <p:spPr>
          <a:xfrm>
            <a:off x="4530852" y="2880360"/>
            <a:ext cx="4117227" cy="2843784"/>
          </a:xfrm>
          <a:prstGeom prst="rect">
            <a:avLst/>
          </a:prstGeom>
        </p:spPr>
      </p:pic>
    </p:spTree>
    <p:extLst>
      <p:ext uri="{BB962C8B-B14F-4D97-AF65-F5344CB8AC3E}">
        <p14:creationId xmlns:p14="http://schemas.microsoft.com/office/powerpoint/2010/main" val="1251027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B967-3EE2-4CE5-AE5C-B6FFE4AD9BB9}"/>
              </a:ext>
            </a:extLst>
          </p:cNvPr>
          <p:cNvSpPr>
            <a:spLocks noGrp="1"/>
          </p:cNvSpPr>
          <p:nvPr>
            <p:ph type="title"/>
          </p:nvPr>
        </p:nvSpPr>
        <p:spPr>
          <a:xfrm>
            <a:off x="1562793" y="91440"/>
            <a:ext cx="6026728" cy="914400"/>
          </a:xfrm>
        </p:spPr>
        <p:txBody>
          <a:bodyPr/>
          <a:lstStyle/>
          <a:p>
            <a:r>
              <a:rPr lang="en-US" sz="3500" dirty="0"/>
              <a:t>Summary of G19 vs. Reference RSR, DSR, and PAR Comparison</a:t>
            </a:r>
          </a:p>
        </p:txBody>
      </p:sp>
      <p:sp>
        <p:nvSpPr>
          <p:cNvPr id="3" name="Text Placeholder 2">
            <a:extLst>
              <a:ext uri="{FF2B5EF4-FFF2-40B4-BE49-F238E27FC236}">
                <a16:creationId xmlns:a16="http://schemas.microsoft.com/office/drawing/2014/main" id="{07F77628-F8C3-4F97-B56D-7A6C97546D9B}"/>
              </a:ext>
            </a:extLst>
          </p:cNvPr>
          <p:cNvSpPr>
            <a:spLocks noGrp="1"/>
          </p:cNvSpPr>
          <p:nvPr>
            <p:ph type="body" idx="1"/>
          </p:nvPr>
        </p:nvSpPr>
        <p:spPr>
          <a:xfrm>
            <a:off x="457200" y="1280159"/>
            <a:ext cx="8229600" cy="5220393"/>
          </a:xfrm>
        </p:spPr>
        <p:txBody>
          <a:bodyPr>
            <a:normAutofit/>
          </a:bodyPr>
          <a:lstStyle/>
          <a:p>
            <a:r>
              <a:rPr lang="en-US" sz="2800" b="1" dirty="0"/>
              <a:t>G19 RSR is evaluated with CERES RSR (</a:t>
            </a:r>
            <a:r>
              <a:rPr lang="en-US" sz="2800" b="1" dirty="0">
                <a:solidFill>
                  <a:srgbClr val="00B050"/>
                </a:solidFill>
              </a:rPr>
              <a:t>Passed</a:t>
            </a:r>
            <a:r>
              <a:rPr lang="en-US" sz="2800" b="1" dirty="0"/>
              <a:t>).</a:t>
            </a:r>
          </a:p>
          <a:p>
            <a:pPr lvl="1"/>
            <a:r>
              <a:rPr lang="en-US" sz="2400" dirty="0">
                <a:solidFill>
                  <a:schemeClr val="bg1"/>
                </a:solidFill>
              </a:rPr>
              <a:t>A and P are within specs for all ranges.</a:t>
            </a:r>
          </a:p>
          <a:p>
            <a:pPr lvl="1"/>
            <a:r>
              <a:rPr lang="en-US" sz="2400" dirty="0"/>
              <a:t>Quality of G19 RSR is very similar to quality of G16 RSR.</a:t>
            </a:r>
          </a:p>
          <a:p>
            <a:r>
              <a:rPr lang="en-US" sz="2800" b="1" dirty="0"/>
              <a:t>G19 DSR is evaluated with SURFRAD and SOLRAD ground data (</a:t>
            </a:r>
            <a:r>
              <a:rPr lang="en-US" sz="2800" b="1" dirty="0">
                <a:solidFill>
                  <a:srgbClr val="00B050"/>
                </a:solidFill>
              </a:rPr>
              <a:t>Passed</a:t>
            </a:r>
            <a:r>
              <a:rPr lang="en-US" sz="2800" b="1" dirty="0"/>
              <a:t>).</a:t>
            </a:r>
          </a:p>
          <a:p>
            <a:pPr lvl="1"/>
            <a:r>
              <a:rPr lang="en-US" sz="2400" dirty="0"/>
              <a:t>A and P are within specs in ~ 2.5-month data.</a:t>
            </a:r>
          </a:p>
          <a:p>
            <a:pPr lvl="1"/>
            <a:r>
              <a:rPr lang="en-US" sz="2400" dirty="0"/>
              <a:t>Quality of G19 DSR is very similar to quality of G16 DSR.</a:t>
            </a:r>
          </a:p>
          <a:p>
            <a:r>
              <a:rPr lang="en-US" sz="2800" b="1" dirty="0"/>
              <a:t>G19 PAR is evaluated with SURFRAD ground data (</a:t>
            </a:r>
            <a:r>
              <a:rPr lang="en-US" sz="2800" b="1" dirty="0">
                <a:solidFill>
                  <a:srgbClr val="00B050"/>
                </a:solidFill>
              </a:rPr>
              <a:t>Passed</a:t>
            </a:r>
            <a:r>
              <a:rPr lang="en-US" sz="2800" b="1" dirty="0"/>
              <a:t>).</a:t>
            </a:r>
          </a:p>
          <a:p>
            <a:pPr lvl="1"/>
            <a:r>
              <a:rPr lang="en-US" sz="2400" dirty="0"/>
              <a:t>A and P are within specs in ~ 2.5-month data.</a:t>
            </a:r>
          </a:p>
          <a:p>
            <a:pPr lvl="1"/>
            <a:r>
              <a:rPr lang="en-US" sz="2400" dirty="0"/>
              <a:t>Quality of G19 DSR is very similar to quality of G16 DSR.</a:t>
            </a:r>
          </a:p>
          <a:p>
            <a:endParaRPr lang="en-US" dirty="0"/>
          </a:p>
        </p:txBody>
      </p:sp>
      <p:sp>
        <p:nvSpPr>
          <p:cNvPr id="4" name="Slide Number Placeholder 3">
            <a:extLst>
              <a:ext uri="{FF2B5EF4-FFF2-40B4-BE49-F238E27FC236}">
                <a16:creationId xmlns:a16="http://schemas.microsoft.com/office/drawing/2014/main" id="{078F7F8F-A6D8-48A9-ACCC-D9CE102268C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ts val="300"/>
                <a:buFont typeface="Calibri"/>
                <a:buNone/>
                <a:tabLst/>
                <a:defRPr/>
              </a:pPr>
              <a:t>34</a:t>
            </a:fld>
            <a:endParaRPr kumimoji="0" lang="en-US" sz="1200" b="0" i="0" u="none" strike="noStrike" kern="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979466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Provisional Maturity Assessment</a:t>
            </a:r>
          </a:p>
        </p:txBody>
      </p:sp>
      <p:sp>
        <p:nvSpPr>
          <p:cNvPr id="3" name="Text Placeholder 2"/>
          <p:cNvSpPr>
            <a:spLocks noGrp="1"/>
          </p:cNvSpPr>
          <p:nvPr>
            <p:ph type="body" idx="1"/>
          </p:nvPr>
        </p:nvSpPr>
        <p:spPr/>
        <p:txBody>
          <a:bodyPr/>
          <a:lstStyle/>
          <a:p>
            <a:r>
              <a:rPr lang="en-US" dirty="0"/>
              <a:t>GOES-19 Shortwave Radiation Budget L2 Product Provisional PS-PVR</a:t>
            </a:r>
          </a:p>
        </p:txBody>
      </p:sp>
      <p:sp>
        <p:nvSpPr>
          <p:cNvPr id="4" name="Slide Number Placeholder 3"/>
          <p:cNvSpPr>
            <a:spLocks noGrp="1"/>
          </p:cNvSpPr>
          <p:nvPr>
            <p:ph type="sldNum" sz="quarter" idx="12"/>
          </p:nvPr>
        </p:nvSpPr>
        <p:spPr/>
        <p:txBody>
          <a:bodyPr/>
          <a:lstStyle/>
          <a:p>
            <a:fld id="{4AB52BE0-4CA4-4BD3-BC9F-B41F86E8D2EE}" type="slidenum">
              <a:rPr lang="en-US" altLang="en-US" smtClean="0">
                <a:solidFill>
                  <a:prstClr val="white"/>
                </a:solidFill>
              </a:rPr>
              <a:pPr/>
              <a:t>35</a:t>
            </a:fld>
            <a:endParaRPr lang="en-US" altLang="en-US" dirty="0">
              <a:solidFill>
                <a:prstClr val="white"/>
              </a:solidFill>
            </a:endParaRPr>
          </a:p>
        </p:txBody>
      </p:sp>
    </p:spTree>
    <p:extLst>
      <p:ext uri="{BB962C8B-B14F-4D97-AF65-F5344CB8AC3E}">
        <p14:creationId xmlns:p14="http://schemas.microsoft.com/office/powerpoint/2010/main" val="507759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a:solidFill>
                  <a:srgbClr val="FFFFFF"/>
                </a:solidFill>
                <a:latin typeface="Arial"/>
                <a:ea typeface="Arial"/>
                <a:cs typeface="Arial"/>
                <a:sym typeface="Arial"/>
              </a:rPr>
              <a:t>Provisional Validation</a:t>
            </a:r>
          </a:p>
        </p:txBody>
      </p:sp>
      <p:graphicFrame>
        <p:nvGraphicFramePr>
          <p:cNvPr id="202" name="Shape 202"/>
          <p:cNvGraphicFramePr/>
          <p:nvPr>
            <p:extLst>
              <p:ext uri="{D42A27DB-BD31-4B8C-83A1-F6EECF244321}">
                <p14:modId xmlns:p14="http://schemas.microsoft.com/office/powerpoint/2010/main" val="4176092584"/>
              </p:ext>
            </p:extLst>
          </p:nvPr>
        </p:nvGraphicFramePr>
        <p:xfrm>
          <a:off x="228600" y="1143000"/>
          <a:ext cx="8686800" cy="4541570"/>
        </p:xfrm>
        <a:graphic>
          <a:graphicData uri="http://schemas.openxmlformats.org/drawingml/2006/table">
            <a:tbl>
              <a:tblPr>
                <a:noFil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a:solidFill>
                            <a:schemeClr val="tx1"/>
                          </a:solidFill>
                          <a:latin typeface="+mn-lt"/>
                          <a:ea typeface="Arial"/>
                          <a:cs typeface="Arial"/>
                          <a:sym typeface="Arial"/>
                        </a:rPr>
                        <a:t>Validation activities are ongoing and the general research community is now encouraged to participate.</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a:solidFill>
                            <a:schemeClr val="tx1"/>
                          </a:solidFill>
                          <a:latin typeface="+mn-lt"/>
                          <a:ea typeface="Arial"/>
                          <a:cs typeface="Arial"/>
                          <a:sym typeface="Arial"/>
                        </a:rPr>
                        <a:t>Validation activities are ongoing.</a:t>
                      </a:r>
                      <a:r>
                        <a:rPr lang="en" sz="2000" b="0" i="0" u="none" strike="noStrike" cap="none" baseline="0" dirty="0">
                          <a:solidFill>
                            <a:schemeClr val="tx1"/>
                          </a:solidFill>
                          <a:latin typeface="+mn-lt"/>
                          <a:ea typeface="Arial"/>
                          <a:cs typeface="Arial"/>
                          <a:sym typeface="Arial"/>
                        </a:rPr>
                        <a:t> </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1"/>
                  </a:ext>
                </a:extLst>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2000" u="none" strike="noStrike" cap="none" dirty="0">
                          <a:solidFill>
                            <a:schemeClr val="tx1"/>
                          </a:solidFill>
                        </a:rPr>
                        <a:t>Severe algorithm anomalies are identified and under analysis. Solutions to anomalies are in development and testing.</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2000" u="none" strike="noStrike" cap="none" dirty="0">
                          <a:solidFill>
                            <a:schemeClr val="tx1"/>
                          </a:solidFill>
                        </a:rPr>
                        <a:t>No severe </a:t>
                      </a:r>
                      <a:r>
                        <a:rPr lang="en-US" sz="2000" u="none" strike="noStrike" cap="none">
                          <a:solidFill>
                            <a:schemeClr val="tx1"/>
                          </a:solidFill>
                        </a:rPr>
                        <a:t>anomalies identified</a:t>
                      </a:r>
                      <a:r>
                        <a:rPr lang="en-US" sz="2000" u="none" strike="noStrike" cap="none" dirty="0">
                          <a:solidFill>
                            <a:schemeClr val="tx1"/>
                          </a:solidFill>
                        </a:rPr>
                        <a:t>.</a:t>
                      </a:r>
                      <a:endParaRPr lang="en" sz="2000" u="none" strike="noStrike" cap="none" dirty="0">
                        <a:solidFill>
                          <a:schemeClr val="tx1"/>
                        </a:solidFil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33347101"/>
                  </a:ext>
                </a:extLst>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Incremental product improvements may still be occurring.</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Incremental</a:t>
                      </a:r>
                      <a:r>
                        <a:rPr lang="en" sz="2000" b="0" i="0" u="none" strike="noStrike" cap="none" baseline="0" dirty="0">
                          <a:solidFill>
                            <a:schemeClr val="tx1"/>
                          </a:solidFill>
                          <a:latin typeface="+mn-lt"/>
                          <a:ea typeface="Arial"/>
                          <a:cs typeface="Arial"/>
                          <a:sym typeface="Arial"/>
                        </a:rPr>
                        <a:t> p</a:t>
                      </a:r>
                      <a:r>
                        <a:rPr lang="en" sz="2000" b="0" i="0" u="none" strike="noStrike" cap="none" dirty="0">
                          <a:solidFill>
                            <a:schemeClr val="tx1"/>
                          </a:solidFill>
                          <a:latin typeface="+mn-lt"/>
                          <a:ea typeface="Arial"/>
                          <a:cs typeface="Arial"/>
                          <a:sym typeface="Arial"/>
                        </a:rPr>
                        <a:t>roduct improvements are expected.</a:t>
                      </a:r>
                      <a:endParaRPr lang="en" sz="2000" u="none" strike="noStrike" cap="none" dirty="0">
                        <a:solidFill>
                          <a:schemeClr val="tx1"/>
                        </a:solidFil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3"/>
                  </a:ext>
                </a:extLst>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2000" u="none" strike="noStrike" cap="none" dirty="0">
                          <a:solidFill>
                            <a:schemeClr val="tx1"/>
                          </a:solidFill>
                        </a:rPr>
                        <a:t>Users are engaged in the Product Feedback Forums and user feedback is assessed</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2000" u="none" strike="noStrike" cap="none" dirty="0">
                          <a:solidFill>
                            <a:schemeClr val="tx1"/>
                          </a:solidFill>
                        </a:rPr>
                        <a:t>No feedback from users yet.</a:t>
                      </a:r>
                      <a:endParaRPr lang="en" sz="2000" u="none" strike="noStrike" cap="none" dirty="0">
                        <a:solidFill>
                          <a:schemeClr val="tx1"/>
                        </a:solidFil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528297050"/>
                  </a:ext>
                </a:extLst>
              </a:tr>
            </a:tbl>
          </a:graphicData>
        </a:graphic>
      </p:graphicFrame>
      <p:sp>
        <p:nvSpPr>
          <p:cNvPr id="2" name="Slide Number Placeholder 1"/>
          <p:cNvSpPr>
            <a:spLocks noGrp="1"/>
          </p:cNvSpPr>
          <p:nvPr>
            <p:ph type="sldNum" sz="quarter" idx="12"/>
          </p:nvPr>
        </p:nvSpPr>
        <p:spPr/>
        <p:txBody>
          <a:bodyPr/>
          <a:lstStyle/>
          <a:p>
            <a:fld id="{615ADB79-25D6-47C0-AB51-22A13A0BBB50}" type="slidenum">
              <a:rPr lang="en-US" altLang="en-US" smtClean="0">
                <a:solidFill>
                  <a:prstClr val="white"/>
                </a:solidFill>
              </a:rPr>
              <a:pPr/>
              <a:t>36</a:t>
            </a:fld>
            <a:endParaRPr lang="en-US" altLang="en-US" dirty="0">
              <a:solidFill>
                <a:prstClr val="white"/>
              </a:solidFill>
            </a:endParaRPr>
          </a:p>
        </p:txBody>
      </p:sp>
    </p:spTree>
    <p:extLst>
      <p:ext uri="{BB962C8B-B14F-4D97-AF65-F5344CB8AC3E}">
        <p14:creationId xmlns:p14="http://schemas.microsoft.com/office/powerpoint/2010/main" val="4272405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a:solidFill>
                  <a:srgbClr val="FFFFFF"/>
                </a:solidFill>
                <a:latin typeface="Arial"/>
                <a:ea typeface="Arial"/>
                <a:cs typeface="Arial"/>
                <a:sym typeface="Arial"/>
              </a:rPr>
              <a:t>Provisional Validation</a:t>
            </a:r>
          </a:p>
        </p:txBody>
      </p:sp>
      <p:graphicFrame>
        <p:nvGraphicFramePr>
          <p:cNvPr id="202" name="Shape 202"/>
          <p:cNvGraphicFramePr/>
          <p:nvPr>
            <p:extLst>
              <p:ext uri="{D42A27DB-BD31-4B8C-83A1-F6EECF244321}">
                <p14:modId xmlns:p14="http://schemas.microsoft.com/office/powerpoint/2010/main" val="3632143522"/>
              </p:ext>
            </p:extLst>
          </p:nvPr>
        </p:nvGraphicFramePr>
        <p:xfrm>
          <a:off x="228600" y="1066800"/>
          <a:ext cx="8686800" cy="5587228"/>
        </p:xfrm>
        <a:graphic>
          <a:graphicData uri="http://schemas.openxmlformats.org/drawingml/2006/table">
            <a:tbl>
              <a:tblPr>
                <a:noFill/>
              </a:tblPr>
              <a:tblGrid>
                <a:gridCol w="5410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434753">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End State</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Assessment</a:t>
                      </a: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391188">
                <a:tc>
                  <a:txBody>
                    <a:bodyPr/>
                    <a:lstStyle/>
                    <a:p>
                      <a:pPr marL="0" marR="0" lvl="0" indent="0" algn="l" rtl="0">
                        <a:lnSpc>
                          <a:spcPct val="100000"/>
                        </a:lnSpc>
                        <a:spcBef>
                          <a:spcPts val="0"/>
                        </a:spcBef>
                        <a:spcAft>
                          <a:spcPts val="0"/>
                        </a:spcAft>
                        <a:buClr>
                          <a:schemeClr val="lt1"/>
                        </a:buClr>
                        <a:buSzPct val="100000"/>
                        <a:buFont typeface="Arial"/>
                        <a:buNone/>
                      </a:pPr>
                      <a:r>
                        <a:rPr lang="en" sz="1600" b="0" i="0" u="none" strike="noStrike" cap="none" dirty="0">
                          <a:solidFill>
                            <a:schemeClr val="tx1"/>
                          </a:solidFill>
                          <a:latin typeface="+mn-lt"/>
                          <a:ea typeface="Arial"/>
                          <a:cs typeface="Arial"/>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US" sz="1600" b="0" i="0" u="none" strike="noStrike" cap="none" dirty="0">
                          <a:solidFill>
                            <a:schemeClr val="tx1"/>
                          </a:solidFill>
                          <a:latin typeface="+mn-lt"/>
                          <a:ea typeface="Arial"/>
                          <a:cs typeface="Arial"/>
                          <a:sym typeface="Arial"/>
                        </a:rPr>
                        <a:t>T</a:t>
                      </a:r>
                      <a:r>
                        <a:rPr lang="en" sz="1600" b="0" i="0" u="none" strike="noStrike" cap="none" dirty="0">
                          <a:solidFill>
                            <a:schemeClr val="tx1"/>
                          </a:solidFill>
                          <a:latin typeface="+mn-lt"/>
                          <a:ea typeface="Arial"/>
                          <a:cs typeface="Arial"/>
                          <a:sym typeface="Arial"/>
                        </a:rPr>
                        <a:t>his has been demonstrated </a:t>
                      </a:r>
                      <a:r>
                        <a:rPr lang="en-US" sz="1600" b="0" i="0" u="none" strike="noStrike" cap="none" dirty="0">
                          <a:solidFill>
                            <a:schemeClr val="tx1"/>
                          </a:solidFill>
                          <a:latin typeface="+mn-lt"/>
                          <a:ea typeface="Arial"/>
                          <a:cs typeface="Arial"/>
                          <a:sym typeface="Arial"/>
                        </a:rPr>
                        <a:t>using CERES, SURFRAD and SOLRAD</a:t>
                      </a:r>
                      <a:r>
                        <a:rPr lang="en" sz="1600" b="0" i="0" u="none" strike="noStrike" cap="none" dirty="0">
                          <a:solidFill>
                            <a:schemeClr val="tx1"/>
                          </a:solidFill>
                          <a:latin typeface="+mn-lt"/>
                          <a:ea typeface="Arial"/>
                          <a:cs typeface="Arial"/>
                          <a:sym typeface="Arial"/>
                        </a:rPr>
                        <a:t> </a:t>
                      </a:r>
                      <a:r>
                        <a:rPr lang="en-US" sz="1600" b="0" i="0" u="none" strike="noStrike" cap="none" dirty="0">
                          <a:solidFill>
                            <a:schemeClr val="tx1"/>
                          </a:solidFill>
                          <a:latin typeface="+mn-lt"/>
                          <a:ea typeface="Arial"/>
                          <a:cs typeface="Arial"/>
                          <a:sym typeface="Arial"/>
                        </a:rPr>
                        <a:t>as </a:t>
                      </a:r>
                      <a:r>
                        <a:rPr lang="en" sz="1600" b="0" i="0" u="none" strike="noStrike" cap="none" dirty="0">
                          <a:solidFill>
                            <a:schemeClr val="tx1"/>
                          </a:solidFill>
                          <a:latin typeface="+mn-lt"/>
                          <a:ea typeface="Arial"/>
                          <a:cs typeface="Arial"/>
                          <a:sym typeface="Arial"/>
                        </a:rPr>
                        <a:t>truth and independent statellite</a:t>
                      </a:r>
                      <a:r>
                        <a:rPr lang="en" sz="1600" b="0" i="0" u="none" strike="noStrike" cap="none" baseline="0" dirty="0">
                          <a:solidFill>
                            <a:schemeClr val="tx1"/>
                          </a:solidFill>
                          <a:latin typeface="+mn-lt"/>
                          <a:ea typeface="Arial"/>
                          <a:cs typeface="Arial"/>
                          <a:sym typeface="Arial"/>
                        </a:rPr>
                        <a:t> retrivals from </a:t>
                      </a:r>
                      <a:r>
                        <a:rPr lang="en-US" sz="1600" b="0" i="0" u="none" strike="noStrike" cap="none" baseline="0" dirty="0">
                          <a:solidFill>
                            <a:schemeClr val="tx1"/>
                          </a:solidFill>
                          <a:latin typeface="+mn-lt"/>
                          <a:ea typeface="Arial"/>
                          <a:cs typeface="Arial"/>
                          <a:sym typeface="Arial"/>
                        </a:rPr>
                        <a:t>GOES-16 and GOES-18</a:t>
                      </a:r>
                      <a:r>
                        <a:rPr lang="en" sz="1600" b="0" i="0" u="none" strike="noStrike" cap="none" dirty="0">
                          <a:solidFill>
                            <a:schemeClr val="tx1"/>
                          </a:solidFill>
                          <a:latin typeface="+mn-lt"/>
                          <a:ea typeface="Arial"/>
                          <a:cs typeface="Arial"/>
                          <a:sym typeface="Arial"/>
                        </a:rPr>
                        <a: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1"/>
                  </a:ext>
                </a:extLst>
              </a:tr>
              <a:tr h="869496">
                <a:tc>
                  <a:txBody>
                    <a:bodyPr/>
                    <a:lstStyle/>
                    <a:p>
                      <a:pPr marL="0" marR="0" lvl="0" indent="0" algn="l" rtl="0">
                        <a:lnSpc>
                          <a:spcPct val="100000"/>
                        </a:lnSpc>
                        <a:spcBef>
                          <a:spcPts val="0"/>
                        </a:spcBef>
                        <a:spcAft>
                          <a:spcPts val="0"/>
                        </a:spcAft>
                        <a:buClr>
                          <a:srgbClr val="000000"/>
                        </a:buClr>
                        <a:buSzPct val="25000"/>
                        <a:buFont typeface="Arial"/>
                        <a:buNone/>
                      </a:pPr>
                      <a:r>
                        <a:rPr lang="en" sz="1600" b="0" i="0" u="none" strike="noStrike" cap="none" dirty="0">
                          <a:solidFill>
                            <a:schemeClr val="tx1"/>
                          </a:solidFill>
                          <a:latin typeface="+mn-lt"/>
                          <a:ea typeface="Arial"/>
                          <a:cs typeface="Arial"/>
                          <a:sym typeface="Arial"/>
                        </a:rPr>
                        <a:t>Product analysis is sufficient to communicate product performance to users relative to expectations (Performance Baseline).</a:t>
                      </a:r>
                      <a:endParaRPr lang="en" sz="16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0" i="0" u="none" strike="noStrike" kern="0" cap="none" spc="0" normalizeH="0" baseline="0" noProof="0" dirty="0">
                          <a:ln>
                            <a:noFill/>
                          </a:ln>
                          <a:solidFill>
                            <a:srgbClr val="008000"/>
                          </a:solidFill>
                          <a:effectLst/>
                          <a:uLnTx/>
                          <a:uFillTx/>
                          <a:latin typeface="+mn-lt"/>
                          <a:ea typeface="Arial"/>
                          <a:cs typeface="Arial"/>
                          <a:sym typeface="Arial"/>
                        </a:rPr>
                        <a:t>C</a:t>
                      </a:r>
                      <a:r>
                        <a:rPr kumimoji="0" lang="en" sz="1600" b="0" i="0" u="none" strike="noStrike" kern="0" cap="none" spc="0" normalizeH="0" baseline="0" noProof="0" dirty="0">
                          <a:ln>
                            <a:noFill/>
                          </a:ln>
                          <a:solidFill>
                            <a:srgbClr val="008000"/>
                          </a:solidFill>
                          <a:effectLst/>
                          <a:uLnTx/>
                          <a:uFillTx/>
                          <a:latin typeface="+mn-lt"/>
                          <a:ea typeface="Arial"/>
                          <a:cs typeface="Arial"/>
                          <a:sym typeface="Arial"/>
                        </a:rPr>
                        <a:t>oncur.</a:t>
                      </a:r>
                    </a:p>
                    <a:p>
                      <a:pPr marL="0" marR="0" lvl="0" indent="0" algn="l" rtl="0">
                        <a:lnSpc>
                          <a:spcPct val="100000"/>
                        </a:lnSpc>
                        <a:spcBef>
                          <a:spcPts val="0"/>
                        </a:spcBef>
                        <a:spcAft>
                          <a:spcPts val="0"/>
                        </a:spcAft>
                        <a:buClr>
                          <a:srgbClr val="000000"/>
                        </a:buClr>
                        <a:buSzPct val="25000"/>
                        <a:buFont typeface="Arial"/>
                        <a:buNone/>
                      </a:pPr>
                      <a:endParaRPr lang="en" sz="1600" u="none" strike="noStrike" cap="none" dirty="0">
                        <a:solidFill>
                          <a:schemeClr val="tx1"/>
                        </a:solidFil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165203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600" b="0" i="0" u="none" strike="noStrike" cap="none" dirty="0">
                          <a:solidFill>
                            <a:schemeClr val="tx1"/>
                          </a:solidFill>
                          <a:latin typeface="+mn-lt"/>
                          <a:ea typeface="Arial"/>
                          <a:cs typeface="Arial"/>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600" b="0" i="0" u="none" strike="noStrike" cap="none" dirty="0">
                          <a:solidFill>
                            <a:schemeClr val="tx1"/>
                          </a:solidFill>
                          <a:latin typeface="+mn-lt"/>
                          <a:ea typeface="Arial"/>
                          <a:cs typeface="Arial"/>
                          <a:sym typeface="Arial"/>
                        </a:rPr>
                        <a:t>T</a:t>
                      </a:r>
                      <a:r>
                        <a:rPr lang="en" sz="1600" b="0" i="0" u="none" strike="noStrike" cap="none" dirty="0">
                          <a:solidFill>
                            <a:schemeClr val="tx1"/>
                          </a:solidFill>
                          <a:latin typeface="+mn-lt"/>
                          <a:ea typeface="Arial"/>
                          <a:cs typeface="Arial"/>
                          <a:sym typeface="Arial"/>
                        </a:rPr>
                        <a:t>hese</a:t>
                      </a:r>
                      <a:r>
                        <a:rPr lang="en" sz="1600" b="0" i="0" u="none" strike="noStrike" cap="none" baseline="0" dirty="0">
                          <a:solidFill>
                            <a:schemeClr val="tx1"/>
                          </a:solidFill>
                          <a:latin typeface="+mn-lt"/>
                          <a:ea typeface="Arial"/>
                          <a:cs typeface="Arial"/>
                          <a:sym typeface="Arial"/>
                        </a:rPr>
                        <a:t> are documented in this PS-PVR presentation and will be documented in a separate  ReadMe file.</a:t>
                      </a:r>
                      <a:endParaRPr lang="en" sz="1600" b="0" i="0" u="none" strike="noStrike" cap="none" dirty="0">
                        <a:solidFill>
                          <a:schemeClr val="tx1"/>
                        </a:solidFill>
                        <a:latin typeface="+mn-lt"/>
                        <a:ea typeface="Arial"/>
                        <a:cs typeface="Arial"/>
                        <a:sym typeface="Aria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3"/>
                  </a:ext>
                </a:extLst>
              </a:tr>
              <a:tr h="34780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600" b="0" i="0" u="none" strike="noStrike" cap="none" dirty="0">
                          <a:solidFill>
                            <a:schemeClr val="tx1"/>
                          </a:solidFill>
                          <a:latin typeface="+mn-lt"/>
                          <a:ea typeface="Arial"/>
                          <a:cs typeface="Arial"/>
                          <a:sym typeface="Arial"/>
                        </a:rPr>
                        <a:t>Testing has been fully documented.</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600" b="0" i="0" u="none" strike="noStrike" cap="none" dirty="0">
                          <a:solidFill>
                            <a:srgbClr val="008000"/>
                          </a:solidFill>
                          <a:latin typeface="+mn-lt"/>
                          <a:ea typeface="Arial"/>
                          <a:cs typeface="Arial"/>
                          <a:sym typeface="Arial"/>
                        </a:rPr>
                        <a:t>Concur (in PS-PVR slides).</a:t>
                      </a:r>
                      <a:endParaRPr lang="en" sz="1600" b="0" i="0" u="none" strike="noStrike" cap="none" dirty="0">
                        <a:solidFill>
                          <a:srgbClr val="008000"/>
                        </a:solidFill>
                        <a:latin typeface="+mn-lt"/>
                        <a:ea typeface="Arial"/>
                        <a:cs typeface="Arial"/>
                        <a:sym typeface="Aria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932444437"/>
                  </a:ext>
                </a:extLst>
              </a:tr>
              <a:tr h="869496">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600" b="0" i="0" u="none" strike="noStrike" cap="none" dirty="0">
                          <a:solidFill>
                            <a:schemeClr val="tx1"/>
                          </a:solidFill>
                          <a:latin typeface="+mn-lt"/>
                          <a:ea typeface="Arial"/>
                          <a:cs typeface="Arial"/>
                          <a:sym typeface="Arial"/>
                        </a:rPr>
                        <a:t>Product is ready for operational use and for use in comprehensive cal/val activities and product optimization.</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600" b="0" i="0" u="none" strike="noStrike" cap="none" baseline="0" dirty="0">
                          <a:solidFill>
                            <a:srgbClr val="008000"/>
                          </a:solidFill>
                          <a:latin typeface="+mn-lt"/>
                          <a:ea typeface="Arial"/>
                          <a:cs typeface="Arial"/>
                          <a:sym typeface="Arial"/>
                        </a:rPr>
                        <a:t>C</a:t>
                      </a:r>
                      <a:r>
                        <a:rPr lang="en" sz="1600" b="0" i="0" u="none" strike="noStrike" cap="none" baseline="0" dirty="0">
                          <a:solidFill>
                            <a:srgbClr val="008000"/>
                          </a:solidFill>
                          <a:latin typeface="+mn-lt"/>
                          <a:ea typeface="Arial"/>
                          <a:cs typeface="Arial"/>
                          <a:sym typeface="Arial"/>
                        </a:rPr>
                        <a:t>oncur.</a:t>
                      </a:r>
                      <a:endParaRPr lang="en" sz="1600" b="0" i="0" u="none" strike="noStrike" cap="none" dirty="0">
                        <a:solidFill>
                          <a:srgbClr val="008000"/>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idx="12"/>
          </p:nvPr>
        </p:nvSpPr>
        <p:spPr/>
        <p:txBody>
          <a:bodyPr/>
          <a:lstStyle/>
          <a:p>
            <a:pPr algn="l">
              <a:buClr>
                <a:srgbClr val="000000"/>
              </a:buClr>
              <a:buSzPct val="25000"/>
              <a:buFont typeface="Arial"/>
              <a:buNone/>
            </a:pPr>
            <a:fld id="{00000000-1234-1234-1234-123412341234}" type="slidenum">
              <a:rPr lang="en" sz="1400" smtClean="0">
                <a:solidFill>
                  <a:srgbClr val="000000"/>
                </a:solidFill>
                <a:latin typeface="Arial"/>
                <a:ea typeface="Arial"/>
                <a:cs typeface="Arial"/>
                <a:sym typeface="Arial"/>
              </a:rPr>
              <a:pPr algn="l">
                <a:buClr>
                  <a:srgbClr val="000000"/>
                </a:buClr>
                <a:buSzPct val="25000"/>
                <a:buFont typeface="Arial"/>
                <a:buNone/>
              </a:pPr>
              <a:t>37</a:t>
            </a:fld>
            <a:endParaRPr lang="en"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711271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to full Validation Maturity</a:t>
            </a:r>
          </a:p>
        </p:txBody>
      </p:sp>
      <p:sp>
        <p:nvSpPr>
          <p:cNvPr id="3" name="Text Placeholder 2"/>
          <p:cNvSpPr>
            <a:spLocks noGrp="1"/>
          </p:cNvSpPr>
          <p:nvPr>
            <p:ph type="body" idx="1"/>
          </p:nvPr>
        </p:nvSpPr>
        <p:spPr/>
        <p:txBody>
          <a:bodyPr/>
          <a:lstStyle/>
          <a:p>
            <a:r>
              <a:rPr lang="en-US" dirty="0"/>
              <a:t>GOES-19 Shortwave Radiation Budget L2 Product Provisional PS-PVR</a:t>
            </a:r>
          </a:p>
        </p:txBody>
      </p:sp>
      <p:sp>
        <p:nvSpPr>
          <p:cNvPr id="4" name="Slide Number Placeholder 3"/>
          <p:cNvSpPr>
            <a:spLocks noGrp="1"/>
          </p:cNvSpPr>
          <p:nvPr>
            <p:ph type="sldNum" sz="quarter" idx="12"/>
          </p:nvPr>
        </p:nvSpPr>
        <p:spPr/>
        <p:txBody>
          <a:bodyPr/>
          <a:lstStyle/>
          <a:p>
            <a:fld id="{4AB52BE0-4CA4-4BD3-BC9F-B41F86E8D2EE}" type="slidenum">
              <a:rPr lang="en-US" altLang="en-US" smtClean="0">
                <a:solidFill>
                  <a:prstClr val="white"/>
                </a:solidFill>
              </a:rPr>
              <a:pPr/>
              <a:t>38</a:t>
            </a:fld>
            <a:endParaRPr lang="en-US" altLang="en-US" dirty="0">
              <a:solidFill>
                <a:prstClr val="white"/>
              </a:solidFill>
            </a:endParaRPr>
          </a:p>
        </p:txBody>
      </p:sp>
    </p:spTree>
    <p:extLst>
      <p:ext uri="{BB962C8B-B14F-4D97-AF65-F5344CB8AC3E}">
        <p14:creationId xmlns:p14="http://schemas.microsoft.com/office/powerpoint/2010/main" val="1148501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12256220"/>
              </p:ext>
            </p:extLst>
          </p:nvPr>
        </p:nvGraphicFramePr>
        <p:xfrm>
          <a:off x="457200" y="1218903"/>
          <a:ext cx="8229600" cy="1149376"/>
        </p:xfrm>
        <a:graphic>
          <a:graphicData uri="http://schemas.openxmlformats.org/drawingml/2006/table">
            <a:tbl>
              <a:tblPr>
                <a:tableStyleId>{5C22544A-7EE6-4342-B048-85BDC9FD1C3A}</a:tableStyleId>
              </a:tblPr>
              <a:tblGrid>
                <a:gridCol w="787940">
                  <a:extLst>
                    <a:ext uri="{9D8B030D-6E8A-4147-A177-3AD203B41FA5}">
                      <a16:colId xmlns:a16="http://schemas.microsoft.com/office/drawing/2014/main" val="20000"/>
                    </a:ext>
                  </a:extLst>
                </a:gridCol>
                <a:gridCol w="5554494">
                  <a:extLst>
                    <a:ext uri="{9D8B030D-6E8A-4147-A177-3AD203B41FA5}">
                      <a16:colId xmlns:a16="http://schemas.microsoft.com/office/drawing/2014/main" val="20001"/>
                    </a:ext>
                  </a:extLst>
                </a:gridCol>
                <a:gridCol w="1138136">
                  <a:extLst>
                    <a:ext uri="{9D8B030D-6E8A-4147-A177-3AD203B41FA5}">
                      <a16:colId xmlns:a16="http://schemas.microsoft.com/office/drawing/2014/main" val="20002"/>
                    </a:ext>
                  </a:extLst>
                </a:gridCol>
                <a:gridCol w="749030">
                  <a:extLst>
                    <a:ext uri="{9D8B030D-6E8A-4147-A177-3AD203B41FA5}">
                      <a16:colId xmlns:a16="http://schemas.microsoft.com/office/drawing/2014/main" val="20003"/>
                    </a:ext>
                  </a:extLst>
                </a:gridCol>
              </a:tblGrid>
              <a:tr h="336368">
                <a:tc>
                  <a:txBody>
                    <a:bodyPr/>
                    <a:lstStyle/>
                    <a:p>
                      <a:pPr algn="ctr" fontAlgn="ctr"/>
                      <a:r>
                        <a:rPr lang="en-US" sz="1800" b="1" i="0" u="none" strike="noStrike" dirty="0">
                          <a:solidFill>
                            <a:schemeClr val="bg1"/>
                          </a:solidFill>
                          <a:effectLst/>
                          <a:latin typeface="+mn-lt"/>
                        </a:rPr>
                        <a:t>ADR</a:t>
                      </a: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800" b="1" i="0" u="none" strike="noStrike" dirty="0">
                          <a:solidFill>
                            <a:schemeClr val="bg1"/>
                          </a:solidFill>
                          <a:effectLst/>
                          <a:latin typeface="+mn-lt"/>
                        </a:rPr>
                        <a:t>Title</a:t>
                      </a: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800" b="1" i="0" u="none" strike="noStrike" dirty="0">
                          <a:solidFill>
                            <a:schemeClr val="bg1"/>
                          </a:solidFill>
                          <a:effectLst/>
                          <a:latin typeface="+mn-lt"/>
                        </a:rPr>
                        <a:t>Status</a:t>
                      </a: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800" b="1" i="0" u="none" strike="noStrike" dirty="0">
                          <a:solidFill>
                            <a:schemeClr val="bg1"/>
                          </a:solidFill>
                          <a:effectLst/>
                          <a:latin typeface="+mn-lt"/>
                        </a:rPr>
                        <a:t>Build</a:t>
                      </a: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06504">
                <a:tc>
                  <a:txBody>
                    <a:bodyPr/>
                    <a:lstStyle/>
                    <a:p>
                      <a:pPr marL="0" algn="l" defTabSz="457200" rtl="0" eaLnBrk="1" latinLnBrk="0" hangingPunct="1"/>
                      <a:r>
                        <a:rPr lang="en-US" sz="1800" b="1" kern="1200" dirty="0">
                          <a:solidFill>
                            <a:schemeClr val="tx1"/>
                          </a:solidFill>
                          <a:latin typeface="+mn-lt"/>
                          <a:ea typeface="+mn-ea"/>
                          <a:cs typeface="+mn-cs"/>
                        </a:rPr>
                        <a:t>1489</a:t>
                      </a:r>
                    </a:p>
                  </a:txBody>
                  <a:tcPr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spcBef>
                          <a:spcPts val="0"/>
                        </a:spcBef>
                        <a:buSzPct val="25000"/>
                        <a:buNone/>
                      </a:pPr>
                      <a:r>
                        <a:rPr lang="en-US" sz="1800" b="1" dirty="0" err="1">
                          <a:latin typeface="Calibri" panose="020F0502020204030204" pitchFamily="34" charset="0"/>
                        </a:rPr>
                        <a:t>ClearInstAlb</a:t>
                      </a:r>
                      <a:r>
                        <a:rPr lang="en-US" sz="1800" b="1" dirty="0">
                          <a:latin typeface="Calibri" panose="020F0502020204030204" pitchFamily="34" charset="0"/>
                        </a:rPr>
                        <a:t> reset when ABI mode changes</a:t>
                      </a:r>
                    </a:p>
                  </a:txBody>
                  <a:tcPr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In analysis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5113848"/>
                  </a:ext>
                </a:extLst>
              </a:tr>
              <a:tr h="406504">
                <a:tc>
                  <a:txBody>
                    <a:bodyPr/>
                    <a:lstStyle/>
                    <a:p>
                      <a:pPr marL="0" algn="l" defTabSz="457200" rtl="0" eaLnBrk="1" latinLnBrk="0" hangingPunct="1"/>
                      <a:r>
                        <a:rPr lang="en-US" sz="1800" b="1" kern="1200" dirty="0">
                          <a:solidFill>
                            <a:schemeClr val="tx1"/>
                          </a:solidFill>
                          <a:latin typeface="+mn-lt"/>
                          <a:ea typeface="+mn-ea"/>
                          <a:cs typeface="+mn-cs"/>
                        </a:rPr>
                        <a:t>1521</a:t>
                      </a:r>
                    </a:p>
                  </a:txBody>
                  <a:tcPr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800" b="1" i="0" u="none" strike="noStrike" cap="none" dirty="0">
                          <a:solidFill>
                            <a:schemeClr val="dk1"/>
                          </a:solidFill>
                          <a:effectLst/>
                          <a:latin typeface="+mn-lt"/>
                          <a:ea typeface="+mn-ea"/>
                          <a:cs typeface="+mn-cs"/>
                          <a:sym typeface="Arial"/>
                        </a:rPr>
                        <a:t>Occasional blocks of missing retrievals</a:t>
                      </a:r>
                      <a:endParaRPr lang="en-US" sz="1800" b="1" dirty="0">
                        <a:latin typeface="Calibri" panose="020F0502020204030204" pitchFamily="34" charset="0"/>
                      </a:endParaRPr>
                    </a:p>
                  </a:txBody>
                  <a:tcPr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In analysis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997351"/>
                  </a:ext>
                </a:extLst>
              </a:tr>
            </a:tbl>
          </a:graphicData>
        </a:graphic>
      </p:graphicFrame>
      <p:sp>
        <p:nvSpPr>
          <p:cNvPr id="7" name="Title 1"/>
          <p:cNvSpPr>
            <a:spLocks noGrp="1"/>
          </p:cNvSpPr>
          <p:nvPr>
            <p:ph type="title"/>
          </p:nvPr>
        </p:nvSpPr>
        <p:spPr/>
        <p:txBody>
          <a:bodyPr/>
          <a:lstStyle/>
          <a:p>
            <a:r>
              <a:rPr lang="en-US" sz="3200" b="1" dirty="0"/>
              <a:t>Issues and Status</a:t>
            </a:r>
            <a:br>
              <a:rPr lang="en-US" sz="3200" b="1" dirty="0"/>
            </a:br>
            <a:r>
              <a:rPr lang="en-US" sz="2000" b="1" i="1" dirty="0"/>
              <a:t>ADRs Potentially Needing Resolution for Full VAL</a:t>
            </a:r>
            <a:endParaRPr lang="en-US" sz="2000" i="1" dirty="0"/>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ct val="25000"/>
                <a:buFont typeface="Calibri"/>
                <a:buNone/>
                <a:tabLst/>
                <a:defRPr/>
              </a:pPr>
              <a:t>39</a:t>
            </a:fld>
            <a:endPar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0226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05840"/>
            <a:ext cx="8412480" cy="2396966"/>
          </a:xfrm>
        </p:spPr>
        <p:txBody>
          <a:bodyPr/>
          <a:lstStyle/>
          <a:p>
            <a:pPr>
              <a:spcBef>
                <a:spcPts val="0"/>
              </a:spcBef>
            </a:pPr>
            <a:r>
              <a:rPr lang="en-US" sz="2800" dirty="0"/>
              <a:t>Downward Shortwave Radiation: Surface</a:t>
            </a:r>
          </a:p>
          <a:p>
            <a:pPr marL="822960" lvl="1" indent="-228600">
              <a:spcBef>
                <a:spcPts val="0"/>
              </a:spcBef>
            </a:pPr>
            <a:r>
              <a:rPr lang="en-US" sz="2000" dirty="0"/>
              <a:t>instantaneous SW (0.2-4.0 µm) flux received at the Earth’s surface,</a:t>
            </a:r>
          </a:p>
          <a:p>
            <a:pPr marL="822960" lvl="1" indent="-228600">
              <a:spcBef>
                <a:spcPts val="0"/>
              </a:spcBef>
            </a:pPr>
            <a:r>
              <a:rPr lang="en-US" sz="2000" dirty="0"/>
              <a:t>produced at the 2-km ABI pixel resolution every 10 minutes for Full Disk.</a:t>
            </a:r>
          </a:p>
          <a:p>
            <a:pPr marL="1280160" lvl="2" indent="-228600">
              <a:spcBef>
                <a:spcPts val="0"/>
              </a:spcBef>
            </a:pPr>
            <a:r>
              <a:rPr lang="en-US" sz="1600" dirty="0"/>
              <a:t>Enterprise Processing System (EPS) products. </a:t>
            </a:r>
          </a:p>
          <a:p>
            <a:pPr marL="822960" lvl="1" indent="-228600">
              <a:spcBef>
                <a:spcPts val="0"/>
              </a:spcBef>
            </a:pPr>
            <a:r>
              <a:rPr lang="en-US" sz="2000" dirty="0">
                <a:solidFill>
                  <a:schemeClr val="bg1"/>
                </a:solidFill>
              </a:rPr>
              <a:t>SRB Enterprise algorithm description is not yet available in Product Definition and User’s Guide (PUG).</a:t>
            </a:r>
          </a:p>
          <a:p>
            <a:pPr marL="854075" lvl="1" indent="-219075">
              <a:spcBef>
                <a:spcPts val="0"/>
              </a:spcBef>
            </a:pPr>
            <a:endParaRPr lang="en-US" sz="2000" dirty="0"/>
          </a:p>
        </p:txBody>
      </p:sp>
      <p:sp>
        <p:nvSpPr>
          <p:cNvPr id="2" name="Title 1"/>
          <p:cNvSpPr>
            <a:spLocks noGrp="1"/>
          </p:cNvSpPr>
          <p:nvPr>
            <p:ph type="title"/>
          </p:nvPr>
        </p:nvSpPr>
        <p:spPr/>
        <p:txBody>
          <a:bodyPr/>
          <a:lstStyle/>
          <a:p>
            <a:r>
              <a:rPr lang="en-US" dirty="0"/>
              <a:t>Product Overview: DSR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ct val="25000"/>
                <a:buFont typeface="Calibri"/>
                <a:buNone/>
                <a:tabLst/>
                <a:defRPr/>
              </a:pPr>
              <a:t>4</a:t>
            </a:fld>
            <a:endParaRPr kumimoji="0" lang="en-US"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 name="TextBox 5"/>
          <p:cNvSpPr txBox="1"/>
          <p:nvPr/>
        </p:nvSpPr>
        <p:spPr>
          <a:xfrm>
            <a:off x="338328" y="6126480"/>
            <a:ext cx="67329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[1] Conditions for good quality prescribed by the algorithm are for SZA ≤ 70 degrees.</a:t>
            </a:r>
          </a:p>
          <a:p>
            <a:pPr>
              <a:defRPr/>
            </a:pPr>
            <a:r>
              <a:rPr lang="en-US" dirty="0">
                <a:solidFill>
                  <a:srgbClr val="FFFFFF"/>
                </a:solidFill>
                <a:latin typeface="Calibri" panose="020F0502020204030204" pitchFamily="34" charset="0"/>
              </a:rPr>
              <a:t>[2] Available at</a:t>
            </a:r>
            <a:r>
              <a:rPr lang="en-US" dirty="0">
                <a:solidFill>
                  <a:schemeClr val="bg1"/>
                </a:solidFill>
                <a:latin typeface="Calibri" panose="020F0502020204030204" pitchFamily="34" charset="0"/>
              </a:rPr>
              <a:t>: </a:t>
            </a:r>
            <a:r>
              <a:rPr lang="en-US" u="sng" dirty="0">
                <a:solidFill>
                  <a:schemeClr val="bg1"/>
                </a:solidFill>
                <a:hlinkClick r:id="rId3">
                  <a:extLst>
                    <a:ext uri="{A12FA001-AC4F-418D-AE19-62706E023703}">
                      <ahyp:hlinkClr xmlns:ahyp="http://schemas.microsoft.com/office/drawing/2018/hyperlinkcolor" val="tx"/>
                    </a:ext>
                  </a:extLst>
                </a:hlinkClick>
              </a:rPr>
              <a:t>https://www.star.nesdis.noaa.gov/goesr/documentation_ATBDs.php</a:t>
            </a:r>
            <a:r>
              <a:rPr lang="en-US" dirty="0">
                <a:solidFill>
                  <a:srgbClr val="FFFFFF"/>
                </a:solidFill>
                <a:latin typeface="Calibri" panose="020F0502020204030204" pitchFamily="34" charset="0"/>
              </a:rPr>
              <a:t>.</a:t>
            </a:r>
            <a:endParaRPr lang="en-US" dirty="0">
              <a:solidFill>
                <a:schemeClr val="bg1"/>
              </a:solidFill>
              <a:latin typeface="Calibri" panose="020F0502020204030204" pitchFamily="34" charset="0"/>
            </a:endParaRPr>
          </a:p>
        </p:txBody>
      </p:sp>
      <p:sp>
        <p:nvSpPr>
          <p:cNvPr id="8" name="TextBox 7"/>
          <p:cNvSpPr txBox="1"/>
          <p:nvPr/>
        </p:nvSpPr>
        <p:spPr>
          <a:xfrm>
            <a:off x="320040" y="3474581"/>
            <a:ext cx="8659906" cy="307777"/>
          </a:xfrm>
          <a:prstGeom prst="rect">
            <a:avLst/>
          </a:prstGeom>
          <a:noFill/>
        </p:spPr>
        <p:txBody>
          <a:bodyPr wrap="square" rtlCol="0">
            <a:spAutoFit/>
          </a:bodyPr>
          <a:lstStyle/>
          <a:p>
            <a:pPr lvl="0" hangingPunct="0">
              <a:defRPr/>
            </a:pPr>
            <a:r>
              <a:rPr lang="en-US" dirty="0">
                <a:solidFill>
                  <a:srgbClr val="FFFFFF">
                    <a:lumMod val="65000"/>
                  </a:srgbClr>
                </a:solidFill>
                <a:latin typeface="Calibri" panose="020F0502020204030204" pitchFamily="34" charset="0"/>
              </a:rPr>
              <a:t> Table 2.1. in Algorithm Theoretical Basis Document for enterprise processing system version (09/28/20)</a:t>
            </a:r>
            <a:r>
              <a:rPr lang="en-US" baseline="30000" dirty="0">
                <a:solidFill>
                  <a:srgbClr val="FFFFFF">
                    <a:lumMod val="65000"/>
                  </a:srgbClr>
                </a:solidFill>
                <a:latin typeface="Calibri" panose="020F0502020204030204" pitchFamily="34" charset="0"/>
              </a:rPr>
              <a:t>[2]</a:t>
            </a:r>
            <a:r>
              <a:rPr kumimoji="0" lang="en-US" sz="1400" b="0" i="0" u="none" strike="noStrike" kern="0" cap="none" spc="0" normalizeH="0" baseline="0" noProof="0" dirty="0">
                <a:ln>
                  <a:noFill/>
                </a:ln>
                <a:solidFill>
                  <a:srgbClr val="FFFFFF">
                    <a:lumMod val="65000"/>
                  </a:srgbClr>
                </a:solidFill>
                <a:effectLst/>
                <a:uLnTx/>
                <a:uFillTx/>
                <a:latin typeface="Calibri" panose="020F0502020204030204" pitchFamily="34" charset="0"/>
                <a:cs typeface="Arial"/>
                <a:sym typeface="Arial"/>
              </a:rPr>
              <a:t> </a:t>
            </a:r>
          </a:p>
        </p:txBody>
      </p:sp>
      <p:graphicFrame>
        <p:nvGraphicFramePr>
          <p:cNvPr id="9" name="Table 8"/>
          <p:cNvGraphicFramePr>
            <a:graphicFrameLocks noGrp="1"/>
          </p:cNvGraphicFramePr>
          <p:nvPr>
            <p:extLst>
              <p:ext uri="{D42A27DB-BD31-4B8C-83A1-F6EECF244321}">
                <p14:modId xmlns:p14="http://schemas.microsoft.com/office/powerpoint/2010/main" val="1109885628"/>
              </p:ext>
            </p:extLst>
          </p:nvPr>
        </p:nvGraphicFramePr>
        <p:xfrm>
          <a:off x="320040" y="3749040"/>
          <a:ext cx="8461718" cy="2427041"/>
        </p:xfrm>
        <a:graphic>
          <a:graphicData uri="http://schemas.openxmlformats.org/drawingml/2006/table">
            <a:tbl>
              <a:tblPr/>
              <a:tblGrid>
                <a:gridCol w="105507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gridCol w="1280160">
                  <a:extLst>
                    <a:ext uri="{9D8B030D-6E8A-4147-A177-3AD203B41FA5}">
                      <a16:colId xmlns:a16="http://schemas.microsoft.com/office/drawing/2014/main" val="20005"/>
                    </a:ext>
                  </a:extLst>
                </a:gridCol>
              </a:tblGrid>
              <a:tr h="227306">
                <a:tc>
                  <a:txBody>
                    <a:bodyPr/>
                    <a:lstStyle/>
                    <a:p>
                      <a:pPr marL="0" marR="0" algn="ctr">
                        <a:spcBef>
                          <a:spcPts val="0"/>
                        </a:spcBef>
                        <a:spcAft>
                          <a:spcPts val="0"/>
                        </a:spcAft>
                      </a:pP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4">
                  <a:txBody>
                    <a:bodyPr/>
                    <a:lstStyle/>
                    <a:p>
                      <a:pPr marL="0" marR="0" algn="ctr">
                        <a:spcBef>
                          <a:spcPts val="0"/>
                        </a:spcBef>
                        <a:spcAft>
                          <a:spcPts val="0"/>
                        </a:spcAft>
                      </a:pPr>
                      <a:r>
                        <a:rPr lang="en-US" sz="1500" b="1" dirty="0">
                          <a:latin typeface="Calibri" pitchFamily="34" charset="0"/>
                          <a:ea typeface="Times New Roman"/>
                          <a:cs typeface="Times New Roman"/>
                        </a:rPr>
                        <a:t>Measurement</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500" b="1">
                          <a:latin typeface="Calibri" pitchFamily="34" charset="0"/>
                          <a:ea typeface="Times New Roman"/>
                          <a:cs typeface="Times New Roman"/>
                        </a:rPr>
                        <a:t>Mapping</a:t>
                      </a:r>
                      <a:endParaRPr lang="en-US" sz="150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54612">
                <a:tc>
                  <a:txBody>
                    <a:bodyPr/>
                    <a:lstStyle/>
                    <a:p>
                      <a:pPr marL="0" marR="0" algn="ctr">
                        <a:spcBef>
                          <a:spcPts val="0"/>
                        </a:spcBef>
                        <a:spcAft>
                          <a:spcPts val="0"/>
                        </a:spcAft>
                      </a:pPr>
                      <a:r>
                        <a:rPr lang="en-US" sz="1500" b="1" dirty="0">
                          <a:latin typeface="Calibri" pitchFamily="34" charset="0"/>
                          <a:ea typeface="Times New Roman"/>
                          <a:cs typeface="Times New Roman"/>
                        </a:rPr>
                        <a:t>Region</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itchFamily="34" charset="0"/>
                          <a:ea typeface="Times New Roman"/>
                          <a:cs typeface="Times New Roman"/>
                        </a:rPr>
                        <a:t>Range</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itchFamily="34" charset="0"/>
                          <a:ea typeface="Times New Roman"/>
                          <a:cs typeface="Times New Roman"/>
                        </a:rPr>
                        <a:t>Accuracy</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itchFamily="34" charset="0"/>
                          <a:ea typeface="Times New Roman"/>
                          <a:cs typeface="Times New Roman"/>
                        </a:rPr>
                        <a:t>Precision</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itchFamily="34" charset="0"/>
                          <a:ea typeface="Times New Roman"/>
                          <a:cs typeface="Times New Roman"/>
                        </a:rPr>
                        <a:t>Performance Conditions</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itchFamily="34" charset="0"/>
                          <a:ea typeface="Times New Roman"/>
                          <a:cs typeface="Times New Roman"/>
                        </a:rPr>
                        <a:t>Accuracy</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1741241">
                <a:tc>
                  <a:txBody>
                    <a:bodyPr/>
                    <a:lstStyle/>
                    <a:p>
                      <a:pPr marL="0" marR="0" algn="ctr">
                        <a:spcBef>
                          <a:spcPts val="0"/>
                        </a:spcBef>
                        <a:spcAft>
                          <a:spcPts val="0"/>
                        </a:spcAft>
                      </a:pPr>
                      <a:r>
                        <a:rPr lang="en-US" sz="1500" dirty="0">
                          <a:latin typeface="Calibri" pitchFamily="34" charset="0"/>
                          <a:ea typeface="Times New Roman"/>
                          <a:cs typeface="Times New Roman"/>
                        </a:rPr>
                        <a:t>Full Disk</a:t>
                      </a:r>
                      <a:endParaRPr lang="en-US" sz="1500" dirty="0">
                        <a:latin typeface="Calibri" pitchFamily="34" charset="0"/>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500" dirty="0">
                          <a:latin typeface="Calibri" pitchFamily="34" charset="0"/>
                          <a:ea typeface="Times New Roman"/>
                          <a:cs typeface="Times New Roman"/>
                        </a:rPr>
                        <a:t>0 to 1500 W/m</a:t>
                      </a:r>
                      <a:r>
                        <a:rPr lang="en-US" sz="1500" baseline="30000" dirty="0">
                          <a:latin typeface="Calibri" pitchFamily="34" charset="0"/>
                          <a:ea typeface="Times New Roman"/>
                          <a:cs typeface="Times New Roman"/>
                        </a:rPr>
                        <a:t>2</a:t>
                      </a:r>
                      <a:endParaRPr lang="en-US" sz="1500" dirty="0">
                        <a:latin typeface="Calibri" pitchFamily="34" charset="0"/>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85 W/m</a:t>
                      </a:r>
                      <a:r>
                        <a:rPr lang="en-US" sz="1500" baseline="30000" dirty="0">
                          <a:latin typeface="Calibri" panose="020F0502020204030204" pitchFamily="34" charset="0"/>
                          <a:ea typeface="Times New Roman"/>
                          <a:cs typeface="Calibri" panose="020F0502020204030204" pitchFamily="34" charset="0"/>
                        </a:rPr>
                        <a:t>2 </a:t>
                      </a:r>
                      <a:r>
                        <a:rPr lang="en-US" sz="1500" dirty="0">
                          <a:latin typeface="Calibri" panose="020F0502020204030204" pitchFamily="34" charset="0"/>
                          <a:ea typeface="Times New Roman"/>
                          <a:cs typeface="Calibri" panose="020F0502020204030204" pitchFamily="34" charset="0"/>
                        </a:rPr>
                        <a:t>at high end of range (&gt;500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endParaRPr lang="en-US" sz="1500" dirty="0">
                        <a:latin typeface="Calibri" panose="020F0502020204030204" pitchFamily="34" charset="0"/>
                        <a:ea typeface="Calibri"/>
                        <a:cs typeface="Calibri" panose="020F0502020204030204" pitchFamily="34" charset="0"/>
                      </a:endParaRPr>
                    </a:p>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65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 at middle of range (200-500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r>
                        <a:rPr lang="en-US" sz="1500" baseline="0" dirty="0">
                          <a:latin typeface="Calibri" panose="020F0502020204030204" pitchFamily="34" charset="0"/>
                          <a:ea typeface="Times New Roman"/>
                          <a:cs typeface="Calibri" panose="020F0502020204030204" pitchFamily="34" charset="0"/>
                        </a:rPr>
                        <a:t> </a:t>
                      </a:r>
                    </a:p>
                    <a:p>
                      <a:pPr marL="0" marR="0" algn="ctr">
                        <a:spcBef>
                          <a:spcPts val="0"/>
                        </a:spcBef>
                        <a:spcAft>
                          <a:spcPts val="1200"/>
                        </a:spcAft>
                      </a:pP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110 W/m</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 at low end of range (&lt;200 W/m</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endParaRPr lang="en-US" sz="1500" baseline="30000" dirty="0">
                        <a:latin typeface="Calibri" panose="020F0502020204030204" pitchFamily="34" charset="0"/>
                        <a:ea typeface="Times New Roman"/>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100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 for high end of range (&gt;500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endParaRPr lang="en-US" sz="1500" dirty="0">
                        <a:latin typeface="Calibri" panose="020F0502020204030204" pitchFamily="34" charset="0"/>
                        <a:ea typeface="Calibri"/>
                        <a:cs typeface="Calibri" panose="020F0502020204030204" pitchFamily="34" charset="0"/>
                      </a:endParaRPr>
                    </a:p>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130 W/m</a:t>
                      </a:r>
                      <a:r>
                        <a:rPr lang="en-US" sz="1500" baseline="30000" dirty="0">
                          <a:latin typeface="Calibri" panose="020F0502020204030204" pitchFamily="34" charset="0"/>
                          <a:ea typeface="Times New Roman"/>
                          <a:cs typeface="Calibri" panose="020F0502020204030204" pitchFamily="34" charset="0"/>
                        </a:rPr>
                        <a:t>2 </a:t>
                      </a:r>
                      <a:r>
                        <a:rPr lang="en-US" sz="1500" dirty="0">
                          <a:latin typeface="Calibri" panose="020F0502020204030204" pitchFamily="34" charset="0"/>
                          <a:ea typeface="Times New Roman"/>
                          <a:cs typeface="Calibri" panose="020F0502020204030204" pitchFamily="34" charset="0"/>
                        </a:rPr>
                        <a:t>for middle of range (200-500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p>
                    <a:p>
                      <a:pPr marL="0" marR="0" indent="0" algn="ctr" defTabSz="914400" rtl="0" eaLnBrk="1" fontAlgn="auto" latinLnBrk="0" hangingPunct="1">
                        <a:lnSpc>
                          <a:spcPct val="100000"/>
                        </a:lnSpc>
                        <a:spcBef>
                          <a:spcPts val="0"/>
                        </a:spcBef>
                        <a:spcAft>
                          <a:spcPts val="1200"/>
                        </a:spcAft>
                        <a:buClrTx/>
                        <a:buSzTx/>
                        <a:buFontTx/>
                        <a:buNone/>
                        <a:tabLst/>
                        <a:defRPr/>
                      </a:pP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100 W/m</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 for low </a:t>
                      </a:r>
                      <a:r>
                        <a:rPr lang="en-US" sz="1500" dirty="0">
                          <a:latin typeface="Calibri" panose="020F0502020204030204" pitchFamily="34" charset="0"/>
                          <a:ea typeface="Times New Roman"/>
                          <a:cs typeface="Calibri" panose="020F0502020204030204" pitchFamily="34" charset="0"/>
                        </a:rPr>
                        <a:t>end of range (&lt;200 W/m</a:t>
                      </a:r>
                      <a:r>
                        <a:rPr lang="en-US" sz="1500" baseline="30000" dirty="0">
                          <a:latin typeface="Calibri" panose="020F0502020204030204" pitchFamily="34" charset="0"/>
                          <a:ea typeface="Times New Roman"/>
                          <a:cs typeface="Calibri" panose="020F0502020204030204" pitchFamily="34" charset="0"/>
                        </a:rPr>
                        <a:t>2</a:t>
                      </a:r>
                      <a:r>
                        <a:rPr lang="en-US" sz="1500" baseline="0" dirty="0">
                          <a:latin typeface="Calibri" panose="020F0502020204030204" pitchFamily="34" charset="0"/>
                          <a:ea typeface="Times New Roman"/>
                          <a:cs typeface="Calibri" panose="020F0502020204030204" pitchFamily="34" charset="0"/>
                        </a:rPr>
                        <a:t>)</a:t>
                      </a:r>
                      <a:endParaRPr lang="en-US" sz="1500" baseline="0" dirty="0">
                        <a:latin typeface="Calibri" panose="020F0502020204030204" pitchFamily="34" charset="0"/>
                        <a:ea typeface="Calibri"/>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500" dirty="0">
                          <a:latin typeface="Calibri" panose="020F0502020204030204" pitchFamily="34" charset="0"/>
                          <a:ea typeface="Times New Roman"/>
                          <a:cs typeface="Calibri" panose="020F0502020204030204" pitchFamily="34" charset="0"/>
                        </a:rPr>
                        <a:t>LZA ≤ 70 degrees,</a:t>
                      </a:r>
                      <a:endParaRPr lang="en-US" sz="1500" dirty="0">
                        <a:latin typeface="Calibri" panose="020F0502020204030204" pitchFamily="34" charset="0"/>
                        <a:ea typeface="Calibri"/>
                        <a:cs typeface="Calibri" panose="020F0502020204030204" pitchFamily="34" charset="0"/>
                      </a:endParaRPr>
                    </a:p>
                    <a:p>
                      <a:pPr marL="0" marR="0" algn="ctr">
                        <a:spcBef>
                          <a:spcPts val="0"/>
                        </a:spcBef>
                        <a:spcAft>
                          <a:spcPts val="0"/>
                        </a:spcAft>
                      </a:pPr>
                      <a:r>
                        <a:rPr lang="en-US" sz="1500" dirty="0">
                          <a:latin typeface="Calibri" panose="020F0502020204030204" pitchFamily="34" charset="0"/>
                          <a:ea typeface="Times New Roman"/>
                          <a:cs typeface="Calibri" panose="020F0502020204030204" pitchFamily="34" charset="0"/>
                        </a:rPr>
                        <a:t>daytime </a:t>
                      </a:r>
                      <a:r>
                        <a:rPr lang="en-US" sz="1500" baseline="30000" dirty="0">
                          <a:latin typeface="Calibri" panose="020F0502020204030204" pitchFamily="34" charset="0"/>
                          <a:ea typeface="Times New Roman"/>
                          <a:cs typeface="Calibri" panose="020F0502020204030204" pitchFamily="34" charset="0"/>
                        </a:rPr>
                        <a:t>[1]</a:t>
                      </a:r>
                      <a:endParaRPr lang="en-US" sz="1500" dirty="0">
                        <a:latin typeface="Calibri" panose="020F0502020204030204" pitchFamily="34" charset="0"/>
                        <a:ea typeface="Calibri"/>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500" dirty="0">
                          <a:latin typeface="Calibri" pitchFamily="34" charset="0"/>
                          <a:ea typeface="Times New Roman"/>
                          <a:cs typeface="Times New Roman"/>
                        </a:rPr>
                        <a:t>Full Disk: 2 km</a:t>
                      </a:r>
                      <a:endParaRPr lang="en-US" sz="1500" dirty="0">
                        <a:latin typeface="Calibri" pitchFamily="34" charset="0"/>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1664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0CF731-DFBF-4D5A-B6EE-8C51B2C92830}"/>
              </a:ext>
            </a:extLst>
          </p:cNvPr>
          <p:cNvSpPr>
            <a:spLocks noGrp="1"/>
          </p:cNvSpPr>
          <p:nvPr>
            <p:ph type="body" idx="1"/>
          </p:nvPr>
        </p:nvSpPr>
        <p:spPr>
          <a:xfrm>
            <a:off x="457200" y="3147460"/>
            <a:ext cx="8229600" cy="3070459"/>
          </a:xfrm>
        </p:spPr>
        <p:txBody>
          <a:bodyPr/>
          <a:lstStyle/>
          <a:p>
            <a:r>
              <a:rPr lang="en-US" sz="2400" dirty="0"/>
              <a:t>The Enterprise algorithm uses empirical narrow-to-broadband conversions, but currently that is derived from G16 ABI data. It needs to be derived from G19 ABI data, which will need to be established for a long record (several month of data).</a:t>
            </a:r>
          </a:p>
        </p:txBody>
      </p:sp>
      <p:graphicFrame>
        <p:nvGraphicFramePr>
          <p:cNvPr id="6" name="Table 5"/>
          <p:cNvGraphicFramePr>
            <a:graphicFrameLocks noGrp="1"/>
          </p:cNvGraphicFramePr>
          <p:nvPr>
            <p:extLst>
              <p:ext uri="{D42A27DB-BD31-4B8C-83A1-F6EECF244321}">
                <p14:modId xmlns:p14="http://schemas.microsoft.com/office/powerpoint/2010/main" val="235921160"/>
              </p:ext>
            </p:extLst>
          </p:nvPr>
        </p:nvGraphicFramePr>
        <p:xfrm>
          <a:off x="403413" y="1493225"/>
          <a:ext cx="8229600" cy="1397364"/>
        </p:xfrm>
        <a:graphic>
          <a:graphicData uri="http://schemas.openxmlformats.org/drawingml/2006/table">
            <a:tbl>
              <a:tblPr>
                <a:tableStyleId>{5C22544A-7EE6-4342-B048-85BDC9FD1C3A}</a:tableStyleId>
              </a:tblPr>
              <a:tblGrid>
                <a:gridCol w="1075763">
                  <a:extLst>
                    <a:ext uri="{9D8B030D-6E8A-4147-A177-3AD203B41FA5}">
                      <a16:colId xmlns:a16="http://schemas.microsoft.com/office/drawing/2014/main" val="20000"/>
                    </a:ext>
                  </a:extLst>
                </a:gridCol>
                <a:gridCol w="5222249">
                  <a:extLst>
                    <a:ext uri="{9D8B030D-6E8A-4147-A177-3AD203B41FA5}">
                      <a16:colId xmlns:a16="http://schemas.microsoft.com/office/drawing/2014/main" val="20001"/>
                    </a:ext>
                  </a:extLst>
                </a:gridCol>
                <a:gridCol w="1931588">
                  <a:extLst>
                    <a:ext uri="{9D8B030D-6E8A-4147-A177-3AD203B41FA5}">
                      <a16:colId xmlns:a16="http://schemas.microsoft.com/office/drawing/2014/main" val="20002"/>
                    </a:ext>
                  </a:extLst>
                </a:gridCol>
              </a:tblGrid>
              <a:tr h="568576">
                <a:tc>
                  <a:txBody>
                    <a:bodyPr/>
                    <a:lstStyle/>
                    <a:p>
                      <a:pPr algn="ctr" fontAlgn="ctr"/>
                      <a:r>
                        <a:rPr lang="en-US" sz="1800" b="1" i="0" u="none" strike="noStrike" dirty="0">
                          <a:solidFill>
                            <a:schemeClr val="bg1"/>
                          </a:solidFill>
                          <a:effectLst/>
                          <a:latin typeface="+mn-lt"/>
                        </a:rPr>
                        <a:t>Action </a:t>
                      </a:r>
                      <a:endParaRPr lang="en-US" sz="18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800" b="1" i="0" u="none" strike="noStrike" dirty="0">
                          <a:solidFill>
                            <a:schemeClr val="bg1"/>
                          </a:solidFill>
                          <a:effectLst/>
                          <a:latin typeface="+mn-lt"/>
                        </a:rPr>
                        <a:t>Title</a:t>
                      </a:r>
                      <a:endParaRPr lang="en-US" sz="18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800" b="1" i="0" u="none" strike="noStrike" dirty="0">
                          <a:solidFill>
                            <a:schemeClr val="bg1"/>
                          </a:solidFill>
                          <a:effectLst/>
                          <a:latin typeface="+mn-lt"/>
                        </a:rPr>
                        <a:t>Desired Implementation </a:t>
                      </a:r>
                    </a:p>
                    <a:p>
                      <a:pPr algn="ctr" fontAlgn="ctr"/>
                      <a:r>
                        <a:rPr lang="en-US" sz="1800" b="1" i="0" u="none" strike="noStrike" dirty="0">
                          <a:solidFill>
                            <a:schemeClr val="bg1"/>
                          </a:solidFill>
                          <a:effectLst/>
                          <a:latin typeface="+mn-lt"/>
                        </a:rPr>
                        <a:t>Date into OE</a:t>
                      </a: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68576">
                <a:tc>
                  <a:txBody>
                    <a:bodyPr/>
                    <a:lstStyle/>
                    <a:p>
                      <a:pPr algn="ctr"/>
                      <a:r>
                        <a:rPr lang="en-US" sz="1800" b="1" dirty="0">
                          <a:solidFill>
                            <a:schemeClr val="tx1"/>
                          </a:solidFill>
                        </a:rPr>
                        <a:t>N/A</a:t>
                      </a:r>
                    </a:p>
                  </a:txBody>
                  <a:tcPr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rPr>
                        <a:t>L2 SRB algorithm - update</a:t>
                      </a:r>
                      <a:r>
                        <a:rPr lang="en-US" sz="1800" b="0" baseline="0" dirty="0">
                          <a:solidFill>
                            <a:schemeClr val="tx1"/>
                          </a:solidFill>
                        </a:rPr>
                        <a:t> the narrow-to-broadband (NTB) albedo conversion for G19 ABI</a:t>
                      </a:r>
                      <a:endParaRPr lang="en-US" sz="1800" b="0" u="sng" dirty="0">
                        <a:solidFill>
                          <a:schemeClr val="tx1"/>
                        </a:solidFill>
                      </a:endParaRPr>
                    </a:p>
                  </a:txBody>
                  <a:tcPr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≧6</a:t>
                      </a:r>
                      <a:r>
                        <a:rPr lang="en-US" sz="1800" b="0" i="0" u="none" strike="noStrike" baseline="0" dirty="0">
                          <a:solidFill>
                            <a:schemeClr val="tx1"/>
                          </a:solidFill>
                          <a:effectLst/>
                          <a:latin typeface="+mn-lt"/>
                        </a:rPr>
                        <a:t> month prior to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chemeClr val="tx1"/>
                          </a:solidFill>
                          <a:effectLst/>
                          <a:latin typeface="+mn-lt"/>
                        </a:rPr>
                        <a:t>     PS-PVR FULL</a:t>
                      </a:r>
                      <a:r>
                        <a:rPr lang="en-US" sz="1800" b="0" dirty="0">
                          <a:solidFill>
                            <a:schemeClr val="tx1"/>
                          </a:solidFill>
                        </a:rPr>
                        <a:t> </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Title 1"/>
          <p:cNvSpPr>
            <a:spLocks noGrp="1"/>
          </p:cNvSpPr>
          <p:nvPr>
            <p:ph type="title"/>
          </p:nvPr>
        </p:nvSpPr>
        <p:spPr/>
        <p:txBody>
          <a:bodyPr/>
          <a:lstStyle/>
          <a:p>
            <a:r>
              <a:rPr lang="en-US" sz="3200" b="1" dirty="0"/>
              <a:t>Issues and Status</a:t>
            </a:r>
            <a:br>
              <a:rPr lang="en-US" sz="3200" b="1" dirty="0"/>
            </a:br>
            <a:r>
              <a:rPr lang="en-US" sz="2000" b="1" i="1" dirty="0"/>
              <a:t>Other Actions Needed for Full VAL</a:t>
            </a:r>
            <a:endParaRPr lang="en-US" sz="2000" i="1" dirty="0"/>
          </a:p>
        </p:txBody>
      </p:sp>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40</a:t>
            </a:fld>
            <a:endParaRPr lang="en-US"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55623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a:t>Path to Full Validation - PLPTs</a:t>
            </a:r>
          </a:p>
        </p:txBody>
      </p:sp>
      <p:sp>
        <p:nvSpPr>
          <p:cNvPr id="2" name="Text Placeholder 1">
            <a:extLst>
              <a:ext uri="{FF2B5EF4-FFF2-40B4-BE49-F238E27FC236}">
                <a16:creationId xmlns:a16="http://schemas.microsoft.com/office/drawing/2014/main" id="{F0402FEB-740E-457D-A6F8-5FEE9147BFD4}"/>
              </a:ext>
            </a:extLst>
          </p:cNvPr>
          <p:cNvSpPr>
            <a:spLocks noGrp="1"/>
          </p:cNvSpPr>
          <p:nvPr>
            <p:ph type="body" idx="1"/>
          </p:nvPr>
        </p:nvSpPr>
        <p:spPr>
          <a:xfrm>
            <a:off x="350729" y="3429000"/>
            <a:ext cx="8492646" cy="2743200"/>
          </a:xfrm>
        </p:spPr>
        <p:txBody>
          <a:bodyPr>
            <a:normAutofit fontScale="70000" lnSpcReduction="20000"/>
          </a:bodyPr>
          <a:lstStyle/>
          <a:p>
            <a:pPr>
              <a:spcBef>
                <a:spcPts val="0"/>
              </a:spcBef>
              <a:spcAft>
                <a:spcPts val="1200"/>
              </a:spcAft>
            </a:pPr>
            <a:r>
              <a:rPr lang="en-US" dirty="0"/>
              <a:t>AWG SRB Team will conduct these tests to further evaluate the L2 SRB product quality.</a:t>
            </a:r>
          </a:p>
          <a:p>
            <a:pPr>
              <a:spcBef>
                <a:spcPts val="0"/>
              </a:spcBef>
              <a:spcAft>
                <a:spcPts val="1200"/>
              </a:spcAft>
            </a:pPr>
            <a:r>
              <a:rPr lang="en-US" dirty="0"/>
              <a:t>Full description of test plans and procedures are given in the Geostationary Operational Environmental Satellite (GOES)-R Series ABI L2+ Surface Downward Shortwave Radiation and Top-of-Atmosphere Reflected Shortwave Radiation (DSR-RSR)  Beta, Provisional and Full Validation Readiness, Implementation and Management Plan (RIMP)  (v2.0; 410-R-RIMP-0327, Oct 6,2021).</a:t>
            </a:r>
          </a:p>
          <a:p>
            <a:endParaRPr lang="en-US" dirty="0"/>
          </a:p>
        </p:txBody>
      </p:sp>
      <p:sp>
        <p:nvSpPr>
          <p:cNvPr id="635" name="Shape 63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pPr marL="0" marR="0" lvl="0" indent="0" algn="r" rtl="0">
                <a:spcBef>
                  <a:spcPts val="0"/>
                </a:spcBef>
                <a:buSzPct val="25000"/>
                <a:buNone/>
              </a:pPr>
              <a:t>41</a:t>
            </a:fld>
            <a:endParaRPr lang="en-US" sz="1200">
              <a:solidFill>
                <a:schemeClr val="lt1"/>
              </a:solidFill>
              <a:latin typeface="Calibri"/>
              <a:ea typeface="Calibri"/>
              <a:cs typeface="Calibri"/>
              <a:sym typeface="Calibri"/>
            </a:endParaRPr>
          </a:p>
        </p:txBody>
      </p:sp>
      <p:graphicFrame>
        <p:nvGraphicFramePr>
          <p:cNvPr id="7" name="Shape 633">
            <a:extLst>
              <a:ext uri="{FF2B5EF4-FFF2-40B4-BE49-F238E27FC236}">
                <a16:creationId xmlns:a16="http://schemas.microsoft.com/office/drawing/2014/main" id="{1346B14C-CD74-40CC-8DCE-F42D49935984}"/>
              </a:ext>
            </a:extLst>
          </p:cNvPr>
          <p:cNvGraphicFramePr/>
          <p:nvPr>
            <p:extLst>
              <p:ext uri="{D42A27DB-BD31-4B8C-83A1-F6EECF244321}">
                <p14:modId xmlns:p14="http://schemas.microsoft.com/office/powerpoint/2010/main" val="1218706219"/>
              </p:ext>
            </p:extLst>
          </p:nvPr>
        </p:nvGraphicFramePr>
        <p:xfrm>
          <a:off x="350729" y="1204330"/>
          <a:ext cx="8492646" cy="1289624"/>
        </p:xfrm>
        <a:graphic>
          <a:graphicData uri="http://schemas.openxmlformats.org/drawingml/2006/table">
            <a:tbl>
              <a:tblPr firstRow="1" firstCol="1" bandRow="1">
                <a:noFill/>
              </a:tblPr>
              <a:tblGrid>
                <a:gridCol w="2110910">
                  <a:extLst>
                    <a:ext uri="{9D8B030D-6E8A-4147-A177-3AD203B41FA5}">
                      <a16:colId xmlns:a16="http://schemas.microsoft.com/office/drawing/2014/main" val="20000"/>
                    </a:ext>
                  </a:extLst>
                </a:gridCol>
                <a:gridCol w="6381736">
                  <a:extLst>
                    <a:ext uri="{9D8B030D-6E8A-4147-A177-3AD203B41FA5}">
                      <a16:colId xmlns:a16="http://schemas.microsoft.com/office/drawing/2014/main" val="20001"/>
                    </a:ext>
                  </a:extLst>
                </a:gridCol>
              </a:tblGrid>
              <a:tr h="422150">
                <a:tc>
                  <a:txBody>
                    <a:bodyPr/>
                    <a:lstStyle/>
                    <a:p>
                      <a:pPr marL="0" marR="0" lvl="0" indent="0" algn="ctr" rtl="0">
                        <a:lnSpc>
                          <a:spcPct val="107000"/>
                        </a:lnSpc>
                        <a:spcBef>
                          <a:spcPts val="0"/>
                        </a:spcBef>
                        <a:spcAft>
                          <a:spcPts val="0"/>
                        </a:spcAft>
                        <a:buSzPct val="25000"/>
                        <a:buNone/>
                      </a:pPr>
                      <a:r>
                        <a:rPr lang="en-US" sz="2000" b="1" dirty="0">
                          <a:solidFill>
                            <a:schemeClr val="bg1"/>
                          </a:solidFill>
                          <a:latin typeface="Calibri" panose="020F0502020204030204" pitchFamily="34" charset="0"/>
                        </a:rPr>
                        <a:t>PLPT ID</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2">
                        <a:lumMod val="60000"/>
                        <a:lumOff val="40000"/>
                      </a:schemeClr>
                    </a:solidFill>
                  </a:tcPr>
                </a:tc>
                <a:tc>
                  <a:txBody>
                    <a:bodyPr/>
                    <a:lstStyle/>
                    <a:p>
                      <a:pPr marL="0" marR="0" lvl="0" indent="0" algn="ctr" rtl="0">
                        <a:lnSpc>
                          <a:spcPct val="107000"/>
                        </a:lnSpc>
                        <a:spcBef>
                          <a:spcPts val="0"/>
                        </a:spcBef>
                        <a:spcAft>
                          <a:spcPts val="0"/>
                        </a:spcAft>
                        <a:buSzPct val="25000"/>
                        <a:buNone/>
                      </a:pPr>
                      <a:r>
                        <a:rPr lang="en-US" sz="2000" b="1" dirty="0">
                          <a:solidFill>
                            <a:schemeClr val="bg1"/>
                          </a:solidFill>
                          <a:latin typeface="Calibri" panose="020F0502020204030204" pitchFamily="34" charset="0"/>
                        </a:rPr>
                        <a:t>Descriptive Title</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422150">
                <a:tc>
                  <a:txBody>
                    <a:bodyPr/>
                    <a:lstStyle/>
                    <a:p>
                      <a:pPr marL="0" marR="0" lvl="0" indent="0" algn="l" rtl="0">
                        <a:lnSpc>
                          <a:spcPct val="107000"/>
                        </a:lnSpc>
                        <a:spcBef>
                          <a:spcPts val="0"/>
                        </a:spcBef>
                        <a:spcAft>
                          <a:spcPts val="0"/>
                        </a:spcAft>
                        <a:buSzPct val="25000"/>
                        <a:buNone/>
                      </a:pPr>
                      <a:r>
                        <a:rPr lang="en-US" sz="1800" b="0" dirty="0">
                          <a:solidFill>
                            <a:schemeClr val="dk1"/>
                          </a:solidFill>
                          <a:latin typeface="Calibri" panose="020F0502020204030204" pitchFamily="34" charset="0"/>
                        </a:rPr>
                        <a:t>ABI-FD_DSR06</a:t>
                      </a:r>
                    </a:p>
                    <a:p>
                      <a:pPr marL="0" marR="0" lvl="0" indent="0" algn="l" rtl="0">
                        <a:lnSpc>
                          <a:spcPct val="107000"/>
                        </a:lnSpc>
                        <a:spcBef>
                          <a:spcPts val="0"/>
                        </a:spcBef>
                        <a:spcAft>
                          <a:spcPts val="0"/>
                        </a:spcAft>
                        <a:buSzPct val="25000"/>
                        <a:buNone/>
                      </a:pPr>
                      <a:r>
                        <a:rPr lang="en-US" sz="1800" b="0" dirty="0">
                          <a:solidFill>
                            <a:schemeClr val="dk1"/>
                          </a:solidFill>
                          <a:latin typeface="Calibri" panose="020F0502020204030204" pitchFamily="34" charset="0"/>
                        </a:rPr>
                        <a:t>ABI-FD_RSR06</a:t>
                      </a:r>
                    </a:p>
                    <a:p>
                      <a:pPr marL="0" marR="0" lvl="0" indent="0" algn="l" rtl="0">
                        <a:lnSpc>
                          <a:spcPct val="107000"/>
                        </a:lnSpc>
                        <a:spcBef>
                          <a:spcPts val="0"/>
                        </a:spcBef>
                        <a:spcAft>
                          <a:spcPts val="0"/>
                        </a:spcAft>
                        <a:buSzPct val="25000"/>
                        <a:buNone/>
                      </a:pPr>
                      <a:r>
                        <a:rPr lang="en-US" sz="1800" b="0" dirty="0">
                          <a:solidFill>
                            <a:schemeClr val="dk1"/>
                          </a:solidFill>
                          <a:latin typeface="Calibri" panose="020F0502020204030204" pitchFamily="34" charset="0"/>
                        </a:rPr>
                        <a:t>ABI-FD_PAR06^</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7000"/>
                        </a:lnSpc>
                        <a:spcBef>
                          <a:spcPts val="0"/>
                        </a:spcBef>
                        <a:spcAft>
                          <a:spcPts val="0"/>
                        </a:spcAft>
                        <a:buSzPct val="25000"/>
                        <a:buNone/>
                      </a:pPr>
                      <a:r>
                        <a:rPr lang="en-US" sz="1800" dirty="0">
                          <a:latin typeface="Calibri" panose="020F0502020204030204" pitchFamily="34" charset="0"/>
                        </a:rPr>
                        <a:t>Assess precision and accuracy of FD product for an extended period that includes seasonally representative number of independent measurements</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079272DB-47BC-47A3-B407-2DCA656DB572}"/>
              </a:ext>
            </a:extLst>
          </p:cNvPr>
          <p:cNvSpPr txBox="1"/>
          <p:nvPr/>
        </p:nvSpPr>
        <p:spPr>
          <a:xfrm>
            <a:off x="350729" y="2692444"/>
            <a:ext cx="7402989" cy="307777"/>
          </a:xfrm>
          <a:prstGeom prst="rect">
            <a:avLst/>
          </a:prstGeom>
          <a:noFill/>
        </p:spPr>
        <p:txBody>
          <a:bodyPr wrap="none" rtlCol="0">
            <a:spAutoFit/>
          </a:bodyPr>
          <a:lstStyle/>
          <a:p>
            <a:r>
              <a:rPr lang="en-US" i="1" dirty="0">
                <a:solidFill>
                  <a:schemeClr val="bg1"/>
                </a:solidFill>
              </a:rPr>
              <a:t>^ With implementation of the Enterprise version of the algorithm, the PAR product is added.</a:t>
            </a:r>
          </a:p>
        </p:txBody>
      </p:sp>
    </p:spTree>
    <p:extLst>
      <p:ext uri="{BB962C8B-B14F-4D97-AF65-F5344CB8AC3E}">
        <p14:creationId xmlns:p14="http://schemas.microsoft.com/office/powerpoint/2010/main" val="1184645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 to Full Validation – Risks</a:t>
            </a:r>
            <a:endParaRPr 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6127818"/>
              </p:ext>
            </p:extLst>
          </p:nvPr>
        </p:nvGraphicFramePr>
        <p:xfrm>
          <a:off x="139148" y="1671961"/>
          <a:ext cx="8865704" cy="1559560"/>
        </p:xfrm>
        <a:graphic>
          <a:graphicData uri="http://schemas.openxmlformats.org/drawingml/2006/table">
            <a:tbl>
              <a:tblPr firstRow="1" bandRow="1">
                <a:tableStyleId>{5C22544A-7EE6-4342-B048-85BDC9FD1C3A}</a:tableStyleId>
              </a:tblPr>
              <a:tblGrid>
                <a:gridCol w="1680027">
                  <a:extLst>
                    <a:ext uri="{9D8B030D-6E8A-4147-A177-3AD203B41FA5}">
                      <a16:colId xmlns:a16="http://schemas.microsoft.com/office/drawing/2014/main" val="20000"/>
                    </a:ext>
                  </a:extLst>
                </a:gridCol>
                <a:gridCol w="3016776">
                  <a:extLst>
                    <a:ext uri="{9D8B030D-6E8A-4147-A177-3AD203B41FA5}">
                      <a16:colId xmlns:a16="http://schemas.microsoft.com/office/drawing/2014/main" val="20001"/>
                    </a:ext>
                  </a:extLst>
                </a:gridCol>
                <a:gridCol w="1583703">
                  <a:extLst>
                    <a:ext uri="{9D8B030D-6E8A-4147-A177-3AD203B41FA5}">
                      <a16:colId xmlns:a16="http://schemas.microsoft.com/office/drawing/2014/main" val="20002"/>
                    </a:ext>
                  </a:extLst>
                </a:gridCol>
                <a:gridCol w="2585198">
                  <a:extLst>
                    <a:ext uri="{9D8B030D-6E8A-4147-A177-3AD203B41FA5}">
                      <a16:colId xmlns:a16="http://schemas.microsoft.com/office/drawing/2014/main" val="20003"/>
                    </a:ext>
                  </a:extLst>
                </a:gridCol>
              </a:tblGrid>
              <a:tr h="370840">
                <a:tc>
                  <a:txBody>
                    <a:bodyPr/>
                    <a:lstStyle/>
                    <a:p>
                      <a:pPr algn="ctr"/>
                      <a:r>
                        <a:rPr lang="en-US" sz="1800" dirty="0"/>
                        <a:t>Risk</a:t>
                      </a:r>
                      <a:r>
                        <a:rPr lang="en-US" sz="1800" baseline="0" dirty="0"/>
                        <a:t> Name</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a:t>Description</a:t>
                      </a:r>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a:t>Impact</a:t>
                      </a:r>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a:t>Mitigation</a:t>
                      </a:r>
                      <a:r>
                        <a:rPr lang="en-US" sz="1800" baseline="0" dirty="0"/>
                        <a:t> and Schedule</a:t>
                      </a:r>
                      <a:endParaRPr lang="en-US" sz="18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US" sz="1800" dirty="0"/>
                        <a:t>Update NTB coefficients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aseline="0" dirty="0"/>
                        <a:t>as discussed; </a:t>
                      </a:r>
                      <a:r>
                        <a:rPr lang="en-US" sz="1800" b="1" baseline="0" dirty="0"/>
                        <a:t>Priority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Moderate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a:buFont typeface="Arial" pitchFamily="34" charset="0"/>
                        <a:buNone/>
                      </a:pPr>
                      <a:r>
                        <a:rPr lang="en-US" sz="1800" dirty="0"/>
                        <a:t>Extend G19 record used for developing empirical NTB; ≧6 month prior to  </a:t>
                      </a:r>
                    </a:p>
                    <a:p>
                      <a:pPr marL="0" indent="0" algn="l">
                        <a:buFont typeface="Arial" pitchFamily="34" charset="0"/>
                        <a:buNone/>
                      </a:pPr>
                      <a:r>
                        <a:rPr lang="en-US" sz="1800" dirty="0"/>
                        <a:t>PS-PVR FULL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9" name="Group 8"/>
          <p:cNvGrpSpPr/>
          <p:nvPr/>
        </p:nvGrpSpPr>
        <p:grpSpPr>
          <a:xfrm>
            <a:off x="2312127" y="6070479"/>
            <a:ext cx="4519746" cy="285874"/>
            <a:chOff x="148222" y="6494415"/>
            <a:chExt cx="8743983" cy="307777"/>
          </a:xfrm>
        </p:grpSpPr>
        <p:sp>
          <p:nvSpPr>
            <p:cNvPr id="14" name="TextBox 13"/>
            <p:cNvSpPr txBox="1"/>
            <p:nvPr/>
          </p:nvSpPr>
          <p:spPr>
            <a:xfrm>
              <a:off x="148222" y="6494415"/>
              <a:ext cx="3148280" cy="307777"/>
            </a:xfrm>
            <a:prstGeom prst="rect">
              <a:avLst/>
            </a:prstGeom>
            <a:solidFill>
              <a:srgbClr val="00B050"/>
            </a:solidFill>
          </p:spPr>
          <p:txBody>
            <a:bodyPr wrap="square" rtlCol="0">
              <a:spAutoFit/>
            </a:bodyPr>
            <a:lstStyle/>
            <a:p>
              <a:pPr algn="ctr"/>
              <a:r>
                <a:rPr lang="en-US" sz="1200" dirty="0">
                  <a:solidFill>
                    <a:schemeClr val="bg1"/>
                  </a:solidFill>
                </a:rPr>
                <a:t>Little Impact</a:t>
              </a:r>
            </a:p>
          </p:txBody>
        </p:sp>
        <p:sp>
          <p:nvSpPr>
            <p:cNvPr id="15" name="TextBox 14"/>
            <p:cNvSpPr txBox="1"/>
            <p:nvPr/>
          </p:nvSpPr>
          <p:spPr>
            <a:xfrm>
              <a:off x="3164282" y="6494415"/>
              <a:ext cx="2871215" cy="307777"/>
            </a:xfrm>
            <a:prstGeom prst="rect">
              <a:avLst/>
            </a:prstGeom>
            <a:solidFill>
              <a:srgbClr val="FFFF00"/>
            </a:solidFill>
          </p:spPr>
          <p:txBody>
            <a:bodyPr wrap="square" rtlCol="0">
              <a:spAutoFit/>
            </a:bodyPr>
            <a:lstStyle/>
            <a:p>
              <a:pPr algn="ctr"/>
              <a:r>
                <a:rPr lang="en-US" sz="1200" dirty="0"/>
                <a:t>Moderate Impact</a:t>
              </a:r>
            </a:p>
          </p:txBody>
        </p:sp>
        <p:sp>
          <p:nvSpPr>
            <p:cNvPr id="16" name="TextBox 15"/>
            <p:cNvSpPr txBox="1"/>
            <p:nvPr/>
          </p:nvSpPr>
          <p:spPr>
            <a:xfrm>
              <a:off x="6030133" y="6495709"/>
              <a:ext cx="2862072" cy="305185"/>
            </a:xfrm>
            <a:prstGeom prst="rect">
              <a:avLst/>
            </a:prstGeom>
            <a:solidFill>
              <a:srgbClr val="FF0000"/>
            </a:solidFill>
          </p:spPr>
          <p:txBody>
            <a:bodyPr wrap="square" rtlCol="0">
              <a:spAutoFit/>
            </a:bodyPr>
            <a:lstStyle/>
            <a:p>
              <a:pPr algn="ctr"/>
              <a:r>
                <a:rPr lang="en-US" sz="1200" dirty="0">
                  <a:solidFill>
                    <a:schemeClr val="bg1"/>
                  </a:solidFill>
                </a:rPr>
                <a:t>Big Impact</a:t>
              </a:r>
            </a:p>
          </p:txBody>
        </p:sp>
      </p:gr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42</a:t>
            </a:fld>
            <a:endParaRPr lang="en-US" sz="1200" b="0" i="0" u="none" strike="noStrike" cap="none">
              <a:solidFill>
                <a:schemeClr val="lt1"/>
              </a:solidFill>
              <a:latin typeface="Calibri"/>
              <a:ea typeface="Calibri"/>
              <a:cs typeface="Calibri"/>
              <a:sym typeface="Calibri"/>
            </a:endParaRPr>
          </a:p>
        </p:txBody>
      </p:sp>
      <p:sp>
        <p:nvSpPr>
          <p:cNvPr id="4" name="TextBox 3">
            <a:extLst>
              <a:ext uri="{FF2B5EF4-FFF2-40B4-BE49-F238E27FC236}">
                <a16:creationId xmlns:a16="http://schemas.microsoft.com/office/drawing/2014/main" id="{B27CF287-769F-4A91-B8B7-3D08DE799FE2}"/>
              </a:ext>
            </a:extLst>
          </p:cNvPr>
          <p:cNvSpPr txBox="1"/>
          <p:nvPr/>
        </p:nvSpPr>
        <p:spPr>
          <a:xfrm>
            <a:off x="139148" y="3318703"/>
            <a:ext cx="2709396" cy="307777"/>
          </a:xfrm>
          <a:prstGeom prst="rect">
            <a:avLst/>
          </a:prstGeom>
          <a:noFill/>
        </p:spPr>
        <p:txBody>
          <a:bodyPr wrap="none" rtlCol="0">
            <a:spAutoFit/>
          </a:bodyPr>
          <a:lstStyle/>
          <a:p>
            <a:r>
              <a:rPr lang="en-US" dirty="0">
                <a:solidFill>
                  <a:schemeClr val="bg1"/>
                </a:solidFill>
              </a:rPr>
              <a:t>NTB: narrowband-to-broadband</a:t>
            </a:r>
          </a:p>
        </p:txBody>
      </p:sp>
    </p:spTree>
    <p:extLst>
      <p:ext uri="{BB962C8B-B14F-4D97-AF65-F5344CB8AC3E}">
        <p14:creationId xmlns:p14="http://schemas.microsoft.com/office/powerpoint/2010/main" val="3492077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364845-AC99-49C3-ACE4-8ED45474F9F0}"/>
              </a:ext>
            </a:extLst>
          </p:cNvPr>
          <p:cNvSpPr>
            <a:spLocks noGrp="1"/>
          </p:cNvSpPr>
          <p:nvPr>
            <p:ph type="title"/>
          </p:nvPr>
        </p:nvSpPr>
        <p:spPr/>
        <p:txBody>
          <a:bodyPr/>
          <a:lstStyle/>
          <a:p>
            <a:r>
              <a:rPr lang="en-US" dirty="0"/>
              <a:t>Summary &amp; Recommendations</a:t>
            </a:r>
          </a:p>
        </p:txBody>
      </p:sp>
      <p:sp>
        <p:nvSpPr>
          <p:cNvPr id="6" name="Text Placeholder 5">
            <a:extLst>
              <a:ext uri="{FF2B5EF4-FFF2-40B4-BE49-F238E27FC236}">
                <a16:creationId xmlns:a16="http://schemas.microsoft.com/office/drawing/2014/main" id="{C45A90BF-9F3F-4864-B85A-222D1D3991DC}"/>
              </a:ext>
            </a:extLst>
          </p:cNvPr>
          <p:cNvSpPr>
            <a:spLocks noGrp="1"/>
          </p:cNvSpPr>
          <p:nvPr>
            <p:ph type="body" idx="1"/>
          </p:nvPr>
        </p:nvSpPr>
        <p:spPr/>
        <p:txBody>
          <a:bodyPr/>
          <a:lstStyle/>
          <a:p>
            <a:r>
              <a:rPr lang="en-US" dirty="0"/>
              <a:t>GOES-19 Shortwave Radiation Budget L2 Product Provisional PS-PVR</a:t>
            </a:r>
          </a:p>
        </p:txBody>
      </p:sp>
      <p:sp>
        <p:nvSpPr>
          <p:cNvPr id="4" name="Slide Number Placeholder 3">
            <a:extLst>
              <a:ext uri="{FF2B5EF4-FFF2-40B4-BE49-F238E27FC236}">
                <a16:creationId xmlns:a16="http://schemas.microsoft.com/office/drawing/2014/main" id="{7A1FB1D9-7809-4DA1-83BA-093117DF364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87736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a:solidFill>
                  <a:schemeClr val="lt1"/>
                </a:solidFill>
                <a:latin typeface="Calibri"/>
                <a:ea typeface="Calibri"/>
                <a:cs typeface="Calibri"/>
                <a:sym typeface="Calibri"/>
              </a:rPr>
              <a:t>Summary</a:t>
            </a:r>
          </a:p>
        </p:txBody>
      </p:sp>
      <p:sp>
        <p:nvSpPr>
          <p:cNvPr id="773" name="Shape 773"/>
          <p:cNvSpPr txBox="1">
            <a:spLocks noGrp="1"/>
          </p:cNvSpPr>
          <p:nvPr>
            <p:ph type="body" idx="1"/>
          </p:nvPr>
        </p:nvSpPr>
        <p:spPr>
          <a:xfrm>
            <a:off x="457199" y="1280160"/>
            <a:ext cx="8385243" cy="5296004"/>
          </a:xfrm>
          <a:prstGeom prst="rect">
            <a:avLst/>
          </a:prstGeom>
          <a:noFill/>
          <a:ln>
            <a:noFill/>
          </a:ln>
        </p:spPr>
        <p:txBody>
          <a:bodyPr lIns="91425" tIns="45700" rIns="91425" bIns="45700" anchor="t" anchorCtr="0">
            <a:normAutofit/>
          </a:bodyPr>
          <a:lstStyle/>
          <a:p>
            <a:pPr marL="233361" indent="-233361">
              <a:spcBef>
                <a:spcPts val="1200"/>
              </a:spcBef>
            </a:pPr>
            <a:r>
              <a:rPr lang="en-US" sz="2400" dirty="0"/>
              <a:t>Measured FD DSR, RSR, and PAR performance against reference data</a:t>
            </a:r>
          </a:p>
          <a:p>
            <a:pPr marL="633411" lvl="1" indent="-233361">
              <a:spcBef>
                <a:spcPts val="0"/>
              </a:spcBef>
            </a:pPr>
            <a:r>
              <a:rPr lang="en-US" sz="2000" dirty="0"/>
              <a:t>Accuracy and precision specs are met in all ranges of DSR, RSR, and PAR. </a:t>
            </a:r>
          </a:p>
          <a:p>
            <a:pPr marL="633411" lvl="1" indent="-233361">
              <a:spcBef>
                <a:spcPts val="0"/>
              </a:spcBef>
            </a:pPr>
            <a:r>
              <a:rPr lang="en-US" sz="2000" dirty="0"/>
              <a:t>Updates will be needed for the narrow-to-broadband (NTB) transformation to further improve performance. Requires collection of more GOES-19 ABI and CERES data.</a:t>
            </a:r>
          </a:p>
          <a:p>
            <a:pPr marL="633411" lvl="1" indent="-233361">
              <a:spcBef>
                <a:spcPts val="0"/>
              </a:spcBef>
            </a:pPr>
            <a:endParaRPr lang="en-US" sz="2000" dirty="0"/>
          </a:p>
          <a:p>
            <a:pPr marL="233361" lvl="0" indent="-233361">
              <a:spcBef>
                <a:spcPts val="0"/>
              </a:spcBef>
              <a:buSzPct val="100000"/>
            </a:pPr>
            <a:r>
              <a:rPr lang="en-US" sz="2400" dirty="0">
                <a:solidFill>
                  <a:schemeClr val="bg1"/>
                </a:solidFill>
              </a:rPr>
              <a:t>Overall, the GOES-19 FD DSR, RSR, and PAR products are </a:t>
            </a:r>
            <a:r>
              <a:rPr lang="en-US" sz="2400" u="sng" dirty="0">
                <a:solidFill>
                  <a:schemeClr val="bg1"/>
                </a:solidFill>
              </a:rPr>
              <a:t>ready for operational and scientific use</a:t>
            </a:r>
          </a:p>
          <a:p>
            <a:pPr lvl="1" indent="-342900">
              <a:spcBef>
                <a:spcPts val="0"/>
              </a:spcBef>
              <a:buFont typeface="Calibri" panose="020F0502020204030204" pitchFamily="34" charset="0"/>
              <a:buChar char="‒"/>
            </a:pPr>
            <a:r>
              <a:rPr lang="en-US" sz="2000" dirty="0">
                <a:solidFill>
                  <a:schemeClr val="bg1"/>
                </a:solidFill>
              </a:rPr>
              <a:t>In general, good quality retrievals are recommended for quantitative applications due to their better overall performance. </a:t>
            </a:r>
          </a:p>
        </p:txBody>
      </p:sp>
      <p:sp>
        <p:nvSpPr>
          <p:cNvPr id="774" name="Shape 774"/>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44</a:t>
            </a:fld>
            <a:endParaRPr lang="en-US"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08848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7D93-053B-4151-8F1D-4CEFAECA800D}"/>
              </a:ext>
            </a:extLst>
          </p:cNvPr>
          <p:cNvSpPr>
            <a:spLocks noGrp="1"/>
          </p:cNvSpPr>
          <p:nvPr>
            <p:ph type="title"/>
          </p:nvPr>
        </p:nvSpPr>
        <p:spPr/>
        <p:txBody>
          <a:bodyPr/>
          <a:lstStyle/>
          <a:p>
            <a:r>
              <a:rPr lang="en-US" dirty="0"/>
              <a:t>Recommendation</a:t>
            </a:r>
          </a:p>
        </p:txBody>
      </p:sp>
      <p:sp>
        <p:nvSpPr>
          <p:cNvPr id="3" name="Text Placeholder 2">
            <a:extLst>
              <a:ext uri="{FF2B5EF4-FFF2-40B4-BE49-F238E27FC236}">
                <a16:creationId xmlns:a16="http://schemas.microsoft.com/office/drawing/2014/main" id="{B3E90389-5A78-4A51-8A8E-1B3FC5C51348}"/>
              </a:ext>
            </a:extLst>
          </p:cNvPr>
          <p:cNvSpPr>
            <a:spLocks noGrp="1"/>
          </p:cNvSpPr>
          <p:nvPr>
            <p:ph type="body" idx="1"/>
          </p:nvPr>
        </p:nvSpPr>
        <p:spPr/>
        <p:txBody>
          <a:bodyPr/>
          <a:lstStyle/>
          <a:p>
            <a:r>
              <a:rPr lang="en-US" sz="2800" dirty="0"/>
              <a:t>AWG SRB Team believes that the GOES-19 L2 DSR, RSR and PAR Full Disk products have reached Provisional Maturity, as defined by the GOES-R Program.</a:t>
            </a:r>
          </a:p>
          <a:p>
            <a:endParaRPr lang="en-US" sz="2800" dirty="0"/>
          </a:p>
        </p:txBody>
      </p:sp>
      <p:sp>
        <p:nvSpPr>
          <p:cNvPr id="4" name="Slide Number Placeholder 3">
            <a:extLst>
              <a:ext uri="{FF2B5EF4-FFF2-40B4-BE49-F238E27FC236}">
                <a16:creationId xmlns:a16="http://schemas.microsoft.com/office/drawing/2014/main" id="{557D1FC3-22D5-4714-8B29-DFA39A97055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17129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05840"/>
            <a:ext cx="8229600" cy="2468741"/>
          </a:xfrm>
        </p:spPr>
        <p:txBody>
          <a:bodyPr/>
          <a:lstStyle/>
          <a:p>
            <a:pPr>
              <a:spcBef>
                <a:spcPts val="0"/>
              </a:spcBef>
            </a:pPr>
            <a:r>
              <a:rPr lang="en-US" sz="2800" dirty="0"/>
              <a:t>Photosynthetically Active Radiation </a:t>
            </a:r>
          </a:p>
          <a:p>
            <a:pPr marL="822960" lvl="1" indent="-228600">
              <a:spcBef>
                <a:spcPts val="0"/>
              </a:spcBef>
            </a:pPr>
            <a:r>
              <a:rPr lang="en-US" sz="2000" dirty="0"/>
              <a:t>instantaneous visible (0.4-0.7 µm) flux received at the Earth’s surface,</a:t>
            </a:r>
          </a:p>
          <a:p>
            <a:pPr marL="822960" lvl="1" indent="-228600">
              <a:spcBef>
                <a:spcPts val="0"/>
              </a:spcBef>
            </a:pPr>
            <a:r>
              <a:rPr lang="en-US" sz="2000" dirty="0"/>
              <a:t>produced at the 2-km ABI pixel resolution (2 km) every 10 minutes for Full Disk.</a:t>
            </a:r>
          </a:p>
          <a:p>
            <a:pPr marL="1280160" lvl="2" indent="-228600">
              <a:spcBef>
                <a:spcPts val="0"/>
              </a:spcBef>
            </a:pPr>
            <a:r>
              <a:rPr lang="en-US" sz="1600" dirty="0"/>
              <a:t>New product in Enterprise Processing System (EPS) and not yet available at AWS.</a:t>
            </a:r>
          </a:p>
          <a:p>
            <a:pPr marL="822960" lvl="1" indent="-228600">
              <a:spcBef>
                <a:spcPts val="0"/>
              </a:spcBef>
            </a:pPr>
            <a:r>
              <a:rPr lang="en-US" sz="2000" dirty="0">
                <a:solidFill>
                  <a:schemeClr val="bg1"/>
                </a:solidFill>
              </a:rPr>
              <a:t>SRB Enterprise algorithm description is not yet available in Product Definition and User’s Guide (PUG).</a:t>
            </a:r>
          </a:p>
          <a:p>
            <a:pPr marL="822960" lvl="1" indent="-228600">
              <a:spcBef>
                <a:spcPts val="0"/>
              </a:spcBef>
            </a:pPr>
            <a:endParaRPr lang="en-US" sz="2000" dirty="0"/>
          </a:p>
          <a:p>
            <a:pPr marL="822960" lvl="1" indent="-228600">
              <a:spcBef>
                <a:spcPts val="0"/>
              </a:spcBef>
            </a:pPr>
            <a:endParaRPr lang="en-US" sz="2000" dirty="0"/>
          </a:p>
        </p:txBody>
      </p:sp>
      <p:sp>
        <p:nvSpPr>
          <p:cNvPr id="2" name="Title 1"/>
          <p:cNvSpPr>
            <a:spLocks noGrp="1"/>
          </p:cNvSpPr>
          <p:nvPr>
            <p:ph type="title"/>
          </p:nvPr>
        </p:nvSpPr>
        <p:spPr/>
        <p:txBody>
          <a:bodyPr/>
          <a:lstStyle/>
          <a:p>
            <a:r>
              <a:rPr lang="en-US" dirty="0"/>
              <a:t>Product Overview: PAR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FFFFF"/>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FFFFFF"/>
                </a:buClr>
                <a:buSzPct val="25000"/>
                <a:buFont typeface="Calibri"/>
                <a:buNone/>
                <a:tabLst/>
                <a:defRPr/>
              </a:pPr>
              <a:t>5</a:t>
            </a:fld>
            <a:endParaRPr kumimoji="0" lang="en-US"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 name="TextBox 5"/>
          <p:cNvSpPr txBox="1"/>
          <p:nvPr/>
        </p:nvSpPr>
        <p:spPr>
          <a:xfrm>
            <a:off x="338328" y="6126480"/>
            <a:ext cx="67329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[1] Conditions for good quality prescribed by the algorithm are for SZA ≤ 70 degrees.</a:t>
            </a:r>
          </a:p>
          <a:p>
            <a:pPr>
              <a:defRPr/>
            </a:pPr>
            <a:r>
              <a:rPr lang="en-US" dirty="0">
                <a:solidFill>
                  <a:srgbClr val="FFFFFF"/>
                </a:solidFill>
                <a:latin typeface="Calibri" panose="020F0502020204030204" pitchFamily="34" charset="0"/>
              </a:rPr>
              <a:t>[2] Available at</a:t>
            </a:r>
            <a:r>
              <a:rPr lang="en-US" dirty="0">
                <a:solidFill>
                  <a:schemeClr val="bg1"/>
                </a:solidFill>
                <a:latin typeface="Calibri" panose="020F0502020204030204" pitchFamily="34" charset="0"/>
              </a:rPr>
              <a:t>: </a:t>
            </a:r>
            <a:r>
              <a:rPr lang="en-US" u="sng" dirty="0">
                <a:solidFill>
                  <a:schemeClr val="bg1"/>
                </a:solidFill>
                <a:hlinkClick r:id="rId3">
                  <a:extLst>
                    <a:ext uri="{A12FA001-AC4F-418D-AE19-62706E023703}">
                      <ahyp:hlinkClr xmlns:ahyp="http://schemas.microsoft.com/office/drawing/2018/hyperlinkcolor" val="tx"/>
                    </a:ext>
                  </a:extLst>
                </a:hlinkClick>
              </a:rPr>
              <a:t>https://www.star.nesdis.noaa.gov/goesr/documentation_ATBDs.php</a:t>
            </a:r>
            <a:r>
              <a:rPr lang="en-US" dirty="0">
                <a:solidFill>
                  <a:srgbClr val="FFFFFF"/>
                </a:solidFill>
                <a:latin typeface="Calibri" panose="020F0502020204030204" pitchFamily="34" charset="0"/>
              </a:rPr>
              <a:t>.</a:t>
            </a:r>
            <a:endParaRPr lang="en-US" dirty="0">
              <a:solidFill>
                <a:schemeClr val="bg1"/>
              </a:solidFill>
              <a:latin typeface="Calibri" panose="020F0502020204030204" pitchFamily="34" charset="0"/>
            </a:endParaRPr>
          </a:p>
        </p:txBody>
      </p:sp>
      <p:sp>
        <p:nvSpPr>
          <p:cNvPr id="8" name="TextBox 7"/>
          <p:cNvSpPr txBox="1"/>
          <p:nvPr/>
        </p:nvSpPr>
        <p:spPr>
          <a:xfrm>
            <a:off x="320040" y="3474581"/>
            <a:ext cx="8659906" cy="307777"/>
          </a:xfrm>
          <a:prstGeom prst="rect">
            <a:avLst/>
          </a:prstGeom>
          <a:noFill/>
        </p:spPr>
        <p:txBody>
          <a:bodyPr wrap="square" rtlCol="0">
            <a:spAutoFit/>
          </a:bodyPr>
          <a:lstStyle/>
          <a:p>
            <a:pPr lvl="0" hangingPunct="0">
              <a:defRPr/>
            </a:pPr>
            <a:r>
              <a:rPr lang="en-US" dirty="0">
                <a:solidFill>
                  <a:srgbClr val="FFFFFF">
                    <a:lumMod val="65000"/>
                  </a:srgbClr>
                </a:solidFill>
                <a:latin typeface="Calibri" panose="020F0502020204030204" pitchFamily="34" charset="0"/>
              </a:rPr>
              <a:t> Table 2.3. in Algorithm Theoretical Basis Document for enterprise processing system version (09/28/20)</a:t>
            </a:r>
            <a:r>
              <a:rPr lang="en-US" baseline="30000" dirty="0">
                <a:solidFill>
                  <a:srgbClr val="FFFFFF">
                    <a:lumMod val="65000"/>
                  </a:srgbClr>
                </a:solidFill>
                <a:latin typeface="Calibri" panose="020F0502020204030204" pitchFamily="34" charset="0"/>
              </a:rPr>
              <a:t>[2]</a:t>
            </a:r>
            <a:r>
              <a:rPr kumimoji="0" lang="en-US" sz="1400" b="0" i="0" u="none" strike="noStrike" kern="0" cap="none" spc="0" normalizeH="0" baseline="0" noProof="0" dirty="0">
                <a:ln>
                  <a:noFill/>
                </a:ln>
                <a:solidFill>
                  <a:srgbClr val="FFFFFF"/>
                </a:solidFill>
                <a:effectLst/>
                <a:uLnTx/>
                <a:uFillTx/>
                <a:latin typeface="Arial"/>
                <a:cs typeface="Arial"/>
                <a:sym typeface="Arial"/>
              </a:rPr>
              <a:t> </a:t>
            </a:r>
            <a:endParaRPr kumimoji="0" lang="en-US" sz="1400" b="0" i="0" u="none" strike="noStrike" kern="0" cap="none" spc="0" normalizeH="0" baseline="0" noProof="0" dirty="0">
              <a:ln>
                <a:noFill/>
              </a:ln>
              <a:solidFill>
                <a:srgbClr val="FFFFFF">
                  <a:lumMod val="65000"/>
                </a:srgbClr>
              </a:solidFill>
              <a:effectLst/>
              <a:uLnTx/>
              <a:uFillTx/>
              <a:latin typeface="Calibri" panose="020F0502020204030204" pitchFamily="34" charset="0"/>
              <a:cs typeface="Arial"/>
              <a:sym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3746388117"/>
              </p:ext>
            </p:extLst>
          </p:nvPr>
        </p:nvGraphicFramePr>
        <p:xfrm>
          <a:off x="320040" y="3749040"/>
          <a:ext cx="8461718" cy="2427041"/>
        </p:xfrm>
        <a:graphic>
          <a:graphicData uri="http://schemas.openxmlformats.org/drawingml/2006/table">
            <a:tbl>
              <a:tblPr/>
              <a:tblGrid>
                <a:gridCol w="105507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gridCol w="1280160">
                  <a:extLst>
                    <a:ext uri="{9D8B030D-6E8A-4147-A177-3AD203B41FA5}">
                      <a16:colId xmlns:a16="http://schemas.microsoft.com/office/drawing/2014/main" val="20005"/>
                    </a:ext>
                  </a:extLst>
                </a:gridCol>
              </a:tblGrid>
              <a:tr h="227306">
                <a:tc>
                  <a:txBody>
                    <a:bodyPr/>
                    <a:lstStyle/>
                    <a:p>
                      <a:pPr marL="0" marR="0" algn="ctr">
                        <a:spcBef>
                          <a:spcPts val="0"/>
                        </a:spcBef>
                        <a:spcAft>
                          <a:spcPts val="0"/>
                        </a:spcAft>
                      </a:pP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4">
                  <a:txBody>
                    <a:bodyPr/>
                    <a:lstStyle/>
                    <a:p>
                      <a:pPr marL="0" marR="0" algn="ctr">
                        <a:spcBef>
                          <a:spcPts val="0"/>
                        </a:spcBef>
                        <a:spcAft>
                          <a:spcPts val="0"/>
                        </a:spcAft>
                      </a:pPr>
                      <a:r>
                        <a:rPr lang="en-US" sz="1500" b="1" dirty="0">
                          <a:latin typeface="Calibri" pitchFamily="34" charset="0"/>
                          <a:ea typeface="Times New Roman"/>
                          <a:cs typeface="Times New Roman"/>
                        </a:rPr>
                        <a:t>Measurement</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500" b="1">
                          <a:latin typeface="Calibri" pitchFamily="34" charset="0"/>
                          <a:ea typeface="Times New Roman"/>
                          <a:cs typeface="Times New Roman"/>
                        </a:rPr>
                        <a:t>Mapping</a:t>
                      </a:r>
                      <a:endParaRPr lang="en-US" sz="150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54612">
                <a:tc>
                  <a:txBody>
                    <a:bodyPr/>
                    <a:lstStyle/>
                    <a:p>
                      <a:pPr marL="0" marR="0" algn="ctr">
                        <a:spcBef>
                          <a:spcPts val="0"/>
                        </a:spcBef>
                        <a:spcAft>
                          <a:spcPts val="0"/>
                        </a:spcAft>
                      </a:pPr>
                      <a:r>
                        <a:rPr lang="en-US" sz="1500" b="1" dirty="0">
                          <a:latin typeface="Calibri" pitchFamily="34" charset="0"/>
                          <a:ea typeface="Times New Roman"/>
                          <a:cs typeface="Times New Roman"/>
                        </a:rPr>
                        <a:t>Region</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itchFamily="34" charset="0"/>
                          <a:ea typeface="Times New Roman"/>
                          <a:cs typeface="Times New Roman"/>
                        </a:rPr>
                        <a:t>Range</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itchFamily="34" charset="0"/>
                          <a:ea typeface="Times New Roman"/>
                          <a:cs typeface="Times New Roman"/>
                        </a:rPr>
                        <a:t>Accuracy</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itchFamily="34" charset="0"/>
                          <a:ea typeface="Times New Roman"/>
                          <a:cs typeface="Times New Roman"/>
                        </a:rPr>
                        <a:t>Precision</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itchFamily="34" charset="0"/>
                          <a:ea typeface="Times New Roman"/>
                          <a:cs typeface="Times New Roman"/>
                        </a:rPr>
                        <a:t>Performance Conditions</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b="1" dirty="0">
                          <a:latin typeface="Calibri" pitchFamily="34" charset="0"/>
                          <a:ea typeface="Times New Roman"/>
                          <a:cs typeface="Times New Roman"/>
                        </a:rPr>
                        <a:t>Accuracy</a:t>
                      </a:r>
                      <a:endParaRPr lang="en-US" sz="1500" dirty="0">
                        <a:latin typeface="Calibri" pitchFamily="34" charset="0"/>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1741241">
                <a:tc>
                  <a:txBody>
                    <a:bodyPr/>
                    <a:lstStyle/>
                    <a:p>
                      <a:pPr marL="0" marR="0" algn="ctr">
                        <a:spcBef>
                          <a:spcPts val="0"/>
                        </a:spcBef>
                        <a:spcAft>
                          <a:spcPts val="0"/>
                        </a:spcAft>
                      </a:pPr>
                      <a:r>
                        <a:rPr lang="en-US" sz="1500" dirty="0">
                          <a:latin typeface="Calibri" pitchFamily="34" charset="0"/>
                          <a:ea typeface="Times New Roman"/>
                          <a:cs typeface="Times New Roman"/>
                        </a:rPr>
                        <a:t>Full Disk</a:t>
                      </a:r>
                      <a:endParaRPr lang="en-US" sz="1500" dirty="0">
                        <a:latin typeface="Calibri" pitchFamily="34" charset="0"/>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500" dirty="0">
                          <a:latin typeface="Calibri" pitchFamily="34" charset="0"/>
                          <a:ea typeface="Times New Roman"/>
                          <a:cs typeface="Times New Roman"/>
                        </a:rPr>
                        <a:t>0 to 700 W/m</a:t>
                      </a:r>
                      <a:r>
                        <a:rPr lang="en-US" sz="1500" baseline="30000" dirty="0">
                          <a:latin typeface="Calibri" pitchFamily="34" charset="0"/>
                          <a:ea typeface="Times New Roman"/>
                          <a:cs typeface="Times New Roman"/>
                        </a:rPr>
                        <a:t>2</a:t>
                      </a:r>
                      <a:endParaRPr lang="en-US" sz="1500" dirty="0">
                        <a:latin typeface="Calibri" pitchFamily="34" charset="0"/>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55 W/m</a:t>
                      </a:r>
                      <a:r>
                        <a:rPr lang="en-US" sz="1500" baseline="30000" dirty="0">
                          <a:latin typeface="Calibri" panose="020F0502020204030204" pitchFamily="34" charset="0"/>
                          <a:ea typeface="Times New Roman"/>
                          <a:cs typeface="Calibri" panose="020F0502020204030204" pitchFamily="34" charset="0"/>
                        </a:rPr>
                        <a:t>2 </a:t>
                      </a:r>
                      <a:r>
                        <a:rPr lang="en-US" sz="1500" dirty="0">
                          <a:latin typeface="Calibri" panose="020F0502020204030204" pitchFamily="34" charset="0"/>
                          <a:ea typeface="Times New Roman"/>
                          <a:cs typeface="Calibri" panose="020F0502020204030204" pitchFamily="34" charset="0"/>
                        </a:rPr>
                        <a:t>at high end of range (&gt;250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endParaRPr lang="en-US" sz="1500" dirty="0">
                        <a:latin typeface="Calibri" panose="020F0502020204030204" pitchFamily="34" charset="0"/>
                        <a:ea typeface="Calibri"/>
                        <a:cs typeface="Calibri" panose="020F0502020204030204" pitchFamily="34" charset="0"/>
                      </a:endParaRPr>
                    </a:p>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45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 at middle of range (100-250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r>
                        <a:rPr lang="en-US" sz="1500" baseline="0" dirty="0">
                          <a:latin typeface="Calibri" panose="020F0502020204030204" pitchFamily="34" charset="0"/>
                          <a:ea typeface="Times New Roman"/>
                          <a:cs typeface="Calibri" panose="020F0502020204030204" pitchFamily="34" charset="0"/>
                        </a:rPr>
                        <a:t> </a:t>
                      </a:r>
                    </a:p>
                    <a:p>
                      <a:pPr marL="0" marR="0" algn="ctr">
                        <a:spcBef>
                          <a:spcPts val="0"/>
                        </a:spcBef>
                        <a:spcAft>
                          <a:spcPts val="1200"/>
                        </a:spcAft>
                      </a:pP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70 W/m</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 at low end of range (&lt;100 W/m</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endParaRPr lang="en-US" sz="1500" baseline="30000" dirty="0">
                        <a:latin typeface="Calibri" panose="020F0502020204030204" pitchFamily="34" charset="0"/>
                        <a:ea typeface="Times New Roman"/>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65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 for high end of range (&gt;250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endParaRPr lang="en-US" sz="1500" dirty="0">
                        <a:latin typeface="Calibri" panose="020F0502020204030204" pitchFamily="34" charset="0"/>
                        <a:ea typeface="Calibri"/>
                        <a:cs typeface="Calibri" panose="020F0502020204030204" pitchFamily="34" charset="0"/>
                      </a:endParaRPr>
                    </a:p>
                    <a:p>
                      <a:pPr marL="0" marR="0" algn="ctr">
                        <a:spcBef>
                          <a:spcPts val="0"/>
                        </a:spcBef>
                        <a:spcAft>
                          <a:spcPts val="1200"/>
                        </a:spcAft>
                      </a:pPr>
                      <a:r>
                        <a:rPr lang="en-US" sz="1500" dirty="0">
                          <a:latin typeface="Calibri" panose="020F0502020204030204" pitchFamily="34" charset="0"/>
                          <a:ea typeface="Times New Roman"/>
                          <a:cs typeface="Calibri" panose="020F0502020204030204" pitchFamily="34" charset="0"/>
                        </a:rPr>
                        <a:t>85 W/m</a:t>
                      </a:r>
                      <a:r>
                        <a:rPr lang="en-US" sz="1500" baseline="30000" dirty="0">
                          <a:latin typeface="Calibri" panose="020F0502020204030204" pitchFamily="34" charset="0"/>
                          <a:ea typeface="Times New Roman"/>
                          <a:cs typeface="Calibri" panose="020F0502020204030204" pitchFamily="34" charset="0"/>
                        </a:rPr>
                        <a:t>2 </a:t>
                      </a:r>
                      <a:r>
                        <a:rPr lang="en-US" sz="1500" dirty="0">
                          <a:latin typeface="Calibri" panose="020F0502020204030204" pitchFamily="34" charset="0"/>
                          <a:ea typeface="Times New Roman"/>
                          <a:cs typeface="Calibri" panose="020F0502020204030204" pitchFamily="34" charset="0"/>
                        </a:rPr>
                        <a:t>for middle of range (100-250 W/m</a:t>
                      </a:r>
                      <a:r>
                        <a:rPr lang="en-US" sz="1500" baseline="30000" dirty="0">
                          <a:latin typeface="Calibri" panose="020F0502020204030204" pitchFamily="34" charset="0"/>
                          <a:ea typeface="Times New Roman"/>
                          <a:cs typeface="Calibri" panose="020F0502020204030204" pitchFamily="34" charset="0"/>
                        </a:rPr>
                        <a:t>2</a:t>
                      </a:r>
                      <a:r>
                        <a:rPr lang="en-US" sz="1500" dirty="0">
                          <a:latin typeface="Calibri" panose="020F0502020204030204" pitchFamily="34" charset="0"/>
                          <a:ea typeface="Times New Roman"/>
                          <a:cs typeface="Calibri" panose="020F0502020204030204" pitchFamily="34" charset="0"/>
                        </a:rPr>
                        <a:t>)</a:t>
                      </a:r>
                    </a:p>
                    <a:p>
                      <a:pPr marL="0" marR="0" indent="0" algn="ctr" defTabSz="914400" rtl="0" eaLnBrk="1" fontAlgn="auto" latinLnBrk="0" hangingPunct="1">
                        <a:lnSpc>
                          <a:spcPct val="100000"/>
                        </a:lnSpc>
                        <a:spcBef>
                          <a:spcPts val="0"/>
                        </a:spcBef>
                        <a:spcAft>
                          <a:spcPts val="1200"/>
                        </a:spcAft>
                        <a:buClrTx/>
                        <a:buSzTx/>
                        <a:buFontTx/>
                        <a:buNone/>
                        <a:tabLst/>
                        <a:defRPr/>
                      </a:pP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65 W/m</a:t>
                      </a:r>
                      <a:r>
                        <a:rPr lang="en-US" sz="1500" b="0" i="0" u="none" strike="noStrike" cap="none" baseline="30000" dirty="0">
                          <a:solidFill>
                            <a:schemeClr val="tx1"/>
                          </a:solidFill>
                          <a:latin typeface="Calibri" panose="020F0502020204030204" pitchFamily="34" charset="0"/>
                          <a:ea typeface="+mn-ea"/>
                          <a:cs typeface="Calibri" panose="020F0502020204030204" pitchFamily="34" charset="0"/>
                          <a:sym typeface="Arial"/>
                        </a:rPr>
                        <a:t>2</a:t>
                      </a:r>
                      <a:r>
                        <a:rPr lang="en-US" sz="1500" b="0" i="0" u="none" strike="noStrike" cap="none" dirty="0">
                          <a:solidFill>
                            <a:schemeClr val="tx1"/>
                          </a:solidFill>
                          <a:latin typeface="Calibri" panose="020F0502020204030204" pitchFamily="34" charset="0"/>
                          <a:ea typeface="+mn-ea"/>
                          <a:cs typeface="Calibri" panose="020F0502020204030204" pitchFamily="34" charset="0"/>
                          <a:sym typeface="Arial"/>
                        </a:rPr>
                        <a:t> for low </a:t>
                      </a:r>
                      <a:r>
                        <a:rPr lang="en-US" sz="1500" dirty="0">
                          <a:latin typeface="Calibri" panose="020F0502020204030204" pitchFamily="34" charset="0"/>
                          <a:ea typeface="Times New Roman"/>
                          <a:cs typeface="Calibri" panose="020F0502020204030204" pitchFamily="34" charset="0"/>
                        </a:rPr>
                        <a:t>end of range (&lt;100 W/m</a:t>
                      </a:r>
                      <a:r>
                        <a:rPr lang="en-US" sz="1500" baseline="30000" dirty="0">
                          <a:latin typeface="Calibri" panose="020F0502020204030204" pitchFamily="34" charset="0"/>
                          <a:ea typeface="Times New Roman"/>
                          <a:cs typeface="Calibri" panose="020F0502020204030204" pitchFamily="34" charset="0"/>
                        </a:rPr>
                        <a:t>2</a:t>
                      </a:r>
                      <a:r>
                        <a:rPr lang="en-US" sz="1500" baseline="0" dirty="0">
                          <a:latin typeface="Calibri" panose="020F0502020204030204" pitchFamily="34" charset="0"/>
                          <a:ea typeface="Times New Roman"/>
                          <a:cs typeface="Calibri" panose="020F0502020204030204" pitchFamily="34" charset="0"/>
                        </a:rPr>
                        <a:t>)</a:t>
                      </a:r>
                      <a:endParaRPr lang="en-US" sz="1500" baseline="0" dirty="0">
                        <a:latin typeface="Calibri" panose="020F0502020204030204" pitchFamily="34" charset="0"/>
                        <a:ea typeface="Calibri"/>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500" dirty="0">
                          <a:latin typeface="Calibri" panose="020F0502020204030204" pitchFamily="34" charset="0"/>
                          <a:ea typeface="Times New Roman"/>
                          <a:cs typeface="Calibri" panose="020F0502020204030204" pitchFamily="34" charset="0"/>
                        </a:rPr>
                        <a:t>LZA ≤ 70 degrees,</a:t>
                      </a:r>
                      <a:endParaRPr lang="en-US" sz="1500" dirty="0">
                        <a:latin typeface="Calibri" panose="020F0502020204030204" pitchFamily="34" charset="0"/>
                        <a:ea typeface="Calibri"/>
                        <a:cs typeface="Calibri" panose="020F0502020204030204" pitchFamily="34" charset="0"/>
                      </a:endParaRPr>
                    </a:p>
                    <a:p>
                      <a:pPr marL="0" marR="0" algn="ctr">
                        <a:spcBef>
                          <a:spcPts val="0"/>
                        </a:spcBef>
                        <a:spcAft>
                          <a:spcPts val="0"/>
                        </a:spcAft>
                      </a:pPr>
                      <a:r>
                        <a:rPr lang="en-US" sz="1500" dirty="0">
                          <a:latin typeface="Calibri" panose="020F0502020204030204" pitchFamily="34" charset="0"/>
                          <a:ea typeface="Times New Roman"/>
                          <a:cs typeface="Calibri" panose="020F0502020204030204" pitchFamily="34" charset="0"/>
                        </a:rPr>
                        <a:t>daytime </a:t>
                      </a:r>
                      <a:r>
                        <a:rPr lang="en-US" sz="1500" baseline="30000" dirty="0">
                          <a:latin typeface="Calibri" panose="020F0502020204030204" pitchFamily="34" charset="0"/>
                          <a:ea typeface="Times New Roman"/>
                          <a:cs typeface="Calibri" panose="020F0502020204030204" pitchFamily="34" charset="0"/>
                        </a:rPr>
                        <a:t>[1]</a:t>
                      </a:r>
                      <a:endParaRPr lang="en-US" sz="1500" dirty="0">
                        <a:latin typeface="Calibri" panose="020F0502020204030204" pitchFamily="34" charset="0"/>
                        <a:ea typeface="Calibri"/>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500" dirty="0">
                          <a:latin typeface="Calibri" pitchFamily="34" charset="0"/>
                          <a:ea typeface="Times New Roman"/>
                          <a:cs typeface="Times New Roman"/>
                        </a:rPr>
                        <a:t>Full Disk: 2 km</a:t>
                      </a:r>
                      <a:endParaRPr lang="en-US" sz="1500" dirty="0">
                        <a:latin typeface="Calibri" pitchFamily="34" charset="0"/>
                        <a:ea typeface="Calibri"/>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5866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GOES-R </a:t>
            </a:r>
            <a:r>
              <a:rPr lang="en-US" dirty="0"/>
              <a:t>DSR/RSR/PAR</a:t>
            </a:r>
            <a:r>
              <a:rPr lang="en-US" b="1" dirty="0"/>
              <a:t> Product </a:t>
            </a:r>
            <a:br>
              <a:rPr lang="en-US" b="1" dirty="0"/>
            </a:br>
            <a:r>
              <a:rPr lang="en-US" b="1" dirty="0"/>
              <a:t>Precedence Chain</a:t>
            </a:r>
          </a:p>
        </p:txBody>
      </p:sp>
      <p:sp>
        <p:nvSpPr>
          <p:cNvPr id="6" name="Rounded Rectangle 5"/>
          <p:cNvSpPr/>
          <p:nvPr/>
        </p:nvSpPr>
        <p:spPr>
          <a:xfrm>
            <a:off x="3564833" y="1732003"/>
            <a:ext cx="2080564" cy="103366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4-level Cloud Mask</a:t>
            </a:r>
          </a:p>
        </p:txBody>
      </p:sp>
      <p:sp>
        <p:nvSpPr>
          <p:cNvPr id="7" name="Rounded Rectangle 6"/>
          <p:cNvSpPr/>
          <p:nvPr/>
        </p:nvSpPr>
        <p:spPr>
          <a:xfrm>
            <a:off x="6376794" y="3786693"/>
            <a:ext cx="2264115" cy="186727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effectLst>
                  <a:outerShdw blurRad="38100" dist="38100" dir="2700000" algn="tl">
                    <a:srgbClr val="000000">
                      <a:alpha val="43137"/>
                    </a:srgbClr>
                  </a:outerShdw>
                </a:effectLst>
              </a:rPr>
              <a:t>Snow Mask</a:t>
            </a:r>
          </a:p>
          <a:p>
            <a:pPr marL="344488" indent="-344488">
              <a:buClr>
                <a:schemeClr val="bg1"/>
              </a:buClr>
              <a:buFont typeface="+mj-lt"/>
              <a:buAutoNum type="arabicPeriod"/>
            </a:pPr>
            <a:r>
              <a:rPr lang="en-US" sz="1800" b="1" dirty="0">
                <a:effectLst>
                  <a:outerShdw blurRad="38100" dist="38100" dir="2700000" algn="tl">
                    <a:srgbClr val="000000">
                      <a:alpha val="43137"/>
                    </a:srgbClr>
                  </a:outerShdw>
                </a:effectLst>
              </a:rPr>
              <a:t>ABI FSC product</a:t>
            </a:r>
          </a:p>
          <a:p>
            <a:pPr marL="344488" indent="-344488">
              <a:buClr>
                <a:schemeClr val="bg1"/>
              </a:buClr>
              <a:buFont typeface="+mj-lt"/>
              <a:buAutoNum type="arabicPeriod"/>
            </a:pPr>
            <a:r>
              <a:rPr lang="en-US" sz="1800" b="1" dirty="0">
                <a:effectLst>
                  <a:outerShdw blurRad="38100" dist="38100" dir="2700000" algn="tl">
                    <a:srgbClr val="000000">
                      <a:alpha val="43137"/>
                    </a:srgbClr>
                  </a:outerShdw>
                </a:effectLst>
              </a:rPr>
              <a:t>GFS water equivalent snow depth </a:t>
            </a:r>
          </a:p>
        </p:txBody>
      </p:sp>
      <p:sp>
        <p:nvSpPr>
          <p:cNvPr id="8" name="Rounded Rectangle 7"/>
          <p:cNvSpPr/>
          <p:nvPr/>
        </p:nvSpPr>
        <p:spPr>
          <a:xfrm>
            <a:off x="706986" y="4479214"/>
            <a:ext cx="2080564" cy="158266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effectLst>
                  <a:outerShdw blurRad="38100" dist="38100" dir="2700000" algn="tl">
                    <a:srgbClr val="000000">
                      <a:alpha val="43137"/>
                    </a:srgbClr>
                  </a:outerShdw>
                </a:effectLst>
              </a:rPr>
              <a:t>TPW</a:t>
            </a:r>
          </a:p>
          <a:p>
            <a:pPr marL="285750" indent="-285750">
              <a:buClr>
                <a:schemeClr val="bg1"/>
              </a:buClr>
              <a:buFont typeface="+mj-lt"/>
              <a:buAutoNum type="arabicPeriod"/>
            </a:pPr>
            <a:r>
              <a:rPr lang="en-US" sz="1800" b="1" dirty="0">
                <a:effectLst>
                  <a:outerShdw blurRad="38100" dist="38100" dir="2700000" algn="tl">
                    <a:srgbClr val="000000">
                      <a:alpha val="43137"/>
                    </a:srgbClr>
                  </a:outerShdw>
                </a:effectLst>
              </a:rPr>
              <a:t>ABI product</a:t>
            </a:r>
          </a:p>
          <a:p>
            <a:pPr marL="285750" indent="-285750">
              <a:buClr>
                <a:schemeClr val="bg1"/>
              </a:buClr>
              <a:buFont typeface="+mj-lt"/>
              <a:buAutoNum type="arabicPeriod"/>
            </a:pPr>
            <a:r>
              <a:rPr lang="en-US" sz="1800" b="1" dirty="0">
                <a:effectLst>
                  <a:outerShdw blurRad="38100" dist="38100" dir="2700000" algn="tl">
                    <a:srgbClr val="000000">
                      <a:alpha val="43137"/>
                    </a:srgbClr>
                  </a:outerShdw>
                </a:effectLst>
              </a:rPr>
              <a:t>GFS product</a:t>
            </a:r>
          </a:p>
          <a:p>
            <a:pPr marL="285750" indent="-285750">
              <a:buClr>
                <a:schemeClr val="bg1"/>
              </a:buClr>
              <a:buFont typeface="+mj-lt"/>
              <a:buAutoNum type="arabicPeriod"/>
            </a:pPr>
            <a:r>
              <a:rPr lang="en-US" sz="1800" b="1" dirty="0">
                <a:effectLst>
                  <a:outerShdw blurRad="38100" dist="38100" dir="2700000" algn="tl">
                    <a:srgbClr val="000000">
                      <a:alpha val="43137"/>
                    </a:srgbClr>
                  </a:outerShdw>
                </a:effectLst>
              </a:rPr>
              <a:t>Climatology</a:t>
            </a:r>
          </a:p>
        </p:txBody>
      </p:sp>
      <p:sp>
        <p:nvSpPr>
          <p:cNvPr id="9" name="Rounded Rectangle 8"/>
          <p:cNvSpPr/>
          <p:nvPr/>
        </p:nvSpPr>
        <p:spPr>
          <a:xfrm>
            <a:off x="3564833" y="3753731"/>
            <a:ext cx="2080564" cy="103366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DSR</a:t>
            </a:r>
          </a:p>
          <a:p>
            <a:pPr algn="ctr"/>
            <a:r>
              <a:rPr lang="en-US" sz="2000" b="1" dirty="0">
                <a:effectLst>
                  <a:outerShdw blurRad="38100" dist="38100" dir="2700000" algn="tl">
                    <a:srgbClr val="000000">
                      <a:alpha val="43137"/>
                    </a:srgbClr>
                  </a:outerShdw>
                </a:effectLst>
              </a:rPr>
              <a:t>RSR</a:t>
            </a:r>
          </a:p>
          <a:p>
            <a:pPr algn="ctr"/>
            <a:r>
              <a:rPr lang="en-US" sz="2000" b="1" dirty="0">
                <a:effectLst>
                  <a:outerShdw blurRad="38100" dist="38100" dir="2700000" algn="tl">
                    <a:srgbClr val="000000">
                      <a:alpha val="43137"/>
                    </a:srgbClr>
                  </a:outerShdw>
                </a:effectLst>
              </a:rPr>
              <a:t>PAR</a:t>
            </a:r>
          </a:p>
        </p:txBody>
      </p:sp>
      <p:sp>
        <p:nvSpPr>
          <p:cNvPr id="13" name="Rounded Rectangle 5">
            <a:extLst>
              <a:ext uri="{FF2B5EF4-FFF2-40B4-BE49-F238E27FC236}">
                <a16:creationId xmlns:a16="http://schemas.microsoft.com/office/drawing/2014/main" id="{6371EDBC-201B-49C4-A5C0-54B6A8D1506A}"/>
              </a:ext>
            </a:extLst>
          </p:cNvPr>
          <p:cNvSpPr/>
          <p:nvPr/>
        </p:nvSpPr>
        <p:spPr>
          <a:xfrm>
            <a:off x="706982" y="2873821"/>
            <a:ext cx="2080564" cy="103366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Cloud &amp; Moisture Imagery</a:t>
            </a:r>
          </a:p>
        </p:txBody>
      </p:sp>
      <p:cxnSp>
        <p:nvCxnSpPr>
          <p:cNvPr id="16" name="Connector: Elbow 15">
            <a:extLst>
              <a:ext uri="{FF2B5EF4-FFF2-40B4-BE49-F238E27FC236}">
                <a16:creationId xmlns:a16="http://schemas.microsoft.com/office/drawing/2014/main" id="{F27BFA17-FEFE-4729-8264-6B43CBE03557}"/>
              </a:ext>
            </a:extLst>
          </p:cNvPr>
          <p:cNvCxnSpPr>
            <a:stCxn id="13" idx="0"/>
            <a:endCxn id="6" idx="1"/>
          </p:cNvCxnSpPr>
          <p:nvPr/>
        </p:nvCxnSpPr>
        <p:spPr>
          <a:xfrm rot="5400000" flipH="1" flipV="1">
            <a:off x="2343554" y="1652543"/>
            <a:ext cx="624988" cy="181756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155671D-E3D4-48E4-B89B-23BD26BE71C7}"/>
              </a:ext>
            </a:extLst>
          </p:cNvPr>
          <p:cNvCxnSpPr>
            <a:stCxn id="6" idx="2"/>
            <a:endCxn id="9" idx="0"/>
          </p:cNvCxnSpPr>
          <p:nvPr/>
        </p:nvCxnSpPr>
        <p:spPr>
          <a:xfrm>
            <a:off x="4605115" y="2765663"/>
            <a:ext cx="0" cy="988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9E68422B-7D70-4EC2-98F4-43E7894AFDB5}"/>
              </a:ext>
            </a:extLst>
          </p:cNvPr>
          <p:cNvCxnSpPr>
            <a:stCxn id="7" idx="1"/>
            <a:endCxn id="9" idx="3"/>
          </p:cNvCxnSpPr>
          <p:nvPr/>
        </p:nvCxnSpPr>
        <p:spPr>
          <a:xfrm rot="10800000">
            <a:off x="5645398" y="4270561"/>
            <a:ext cx="731397" cy="44977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onnector: Elbow 27">
            <a:extLst>
              <a:ext uri="{FF2B5EF4-FFF2-40B4-BE49-F238E27FC236}">
                <a16:creationId xmlns:a16="http://schemas.microsoft.com/office/drawing/2014/main" id="{3A25AE25-1C66-4BE5-84A0-F8306924E14E}"/>
              </a:ext>
            </a:extLst>
          </p:cNvPr>
          <p:cNvCxnSpPr>
            <a:stCxn id="13" idx="3"/>
            <a:endCxn id="9" idx="1"/>
          </p:cNvCxnSpPr>
          <p:nvPr/>
        </p:nvCxnSpPr>
        <p:spPr>
          <a:xfrm>
            <a:off x="2787546" y="3390651"/>
            <a:ext cx="777287" cy="87991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0A289BEA-1679-45B5-8014-DA183617BF87}"/>
              </a:ext>
            </a:extLst>
          </p:cNvPr>
          <p:cNvCxnSpPr>
            <a:cxnSpLocks/>
            <a:stCxn id="8" idx="3"/>
            <a:endCxn id="9" idx="2"/>
          </p:cNvCxnSpPr>
          <p:nvPr/>
        </p:nvCxnSpPr>
        <p:spPr>
          <a:xfrm flipV="1">
            <a:off x="2787550" y="4787391"/>
            <a:ext cx="1817565" cy="48315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9E9DE464-DE65-4FB6-9CAE-563EE047F29A}"/>
              </a:ext>
            </a:extLst>
          </p:cNvPr>
          <p:cNvCxnSpPr>
            <a:cxnSpLocks/>
            <a:stCxn id="6" idx="0"/>
            <a:endCxn id="8" idx="1"/>
          </p:cNvCxnSpPr>
          <p:nvPr/>
        </p:nvCxnSpPr>
        <p:spPr>
          <a:xfrm rot="16200000" flipH="1" flipV="1">
            <a:off x="886780" y="1552208"/>
            <a:ext cx="3538541" cy="3898129"/>
          </a:xfrm>
          <a:prstGeom prst="bentConnector4">
            <a:avLst>
              <a:gd name="adj1" fmla="val -6460"/>
              <a:gd name="adj2" fmla="val 105864"/>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615ADB79-25D6-47C0-AB51-22A13A0BBB50}" type="slidenum">
              <a:rPr lang="en-US" altLang="en-US" smtClean="0">
                <a:solidFill>
                  <a:prstClr val="white"/>
                </a:solidFill>
              </a:rPr>
              <a:pPr/>
              <a:t>6</a:t>
            </a:fld>
            <a:endParaRPr lang="en-US" altLang="en-US" dirty="0">
              <a:solidFill>
                <a:prstClr val="white"/>
              </a:solidFill>
            </a:endParaRPr>
          </a:p>
        </p:txBody>
      </p:sp>
      <p:sp>
        <p:nvSpPr>
          <p:cNvPr id="4" name="TextBox 3">
            <a:extLst>
              <a:ext uri="{FF2B5EF4-FFF2-40B4-BE49-F238E27FC236}">
                <a16:creationId xmlns:a16="http://schemas.microsoft.com/office/drawing/2014/main" id="{D0634007-F580-431B-BB8F-944BCDC73DB2}"/>
              </a:ext>
            </a:extLst>
          </p:cNvPr>
          <p:cNvSpPr txBox="1"/>
          <p:nvPr/>
        </p:nvSpPr>
        <p:spPr>
          <a:xfrm>
            <a:off x="3176189" y="6119534"/>
            <a:ext cx="3821880" cy="523220"/>
          </a:xfrm>
          <a:prstGeom prst="rect">
            <a:avLst/>
          </a:prstGeom>
          <a:noFill/>
        </p:spPr>
        <p:txBody>
          <a:bodyPr wrap="none" rtlCol="0">
            <a:spAutoFit/>
          </a:bodyPr>
          <a:lstStyle/>
          <a:p>
            <a:r>
              <a:rPr lang="en-US" sz="2800" dirty="0">
                <a:solidFill>
                  <a:srgbClr val="FFC000"/>
                </a:solidFill>
              </a:rPr>
              <a:t>Indirect Path Algorithm</a:t>
            </a:r>
          </a:p>
        </p:txBody>
      </p:sp>
      <p:sp>
        <p:nvSpPr>
          <p:cNvPr id="17" name="Rounded Rectangle 16"/>
          <p:cNvSpPr/>
          <p:nvPr/>
        </p:nvSpPr>
        <p:spPr>
          <a:xfrm>
            <a:off x="6376794" y="1211105"/>
            <a:ext cx="2264115" cy="207545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effectLst>
                  <a:outerShdw blurRad="38100" dist="38100" dir="2700000" algn="tl">
                    <a:srgbClr val="000000">
                      <a:alpha val="43137"/>
                    </a:srgbClr>
                  </a:outerShdw>
                </a:effectLst>
              </a:rPr>
              <a:t>Cloud phase, optical depth, droplet size, top height</a:t>
            </a:r>
          </a:p>
          <a:p>
            <a:pPr marL="274320" indent="-274320">
              <a:buClr>
                <a:schemeClr val="bg1"/>
              </a:buClr>
              <a:buAutoNum type="arabicPeriod"/>
            </a:pPr>
            <a:r>
              <a:rPr lang="en-US" sz="2000" b="1" dirty="0">
                <a:effectLst>
                  <a:outerShdw blurRad="38100" dist="38100" dir="2700000" algn="tl">
                    <a:srgbClr val="000000">
                      <a:alpha val="43137"/>
                    </a:srgbClr>
                  </a:outerShdw>
                </a:effectLst>
              </a:rPr>
              <a:t>ABI</a:t>
            </a:r>
          </a:p>
          <a:p>
            <a:pPr marL="274320" indent="-274320">
              <a:buClr>
                <a:schemeClr val="bg1"/>
              </a:buClr>
              <a:buAutoNum type="arabicPeriod"/>
            </a:pPr>
            <a:r>
              <a:rPr lang="en-US" sz="2000" b="1" dirty="0">
                <a:effectLst>
                  <a:outerShdw blurRad="38100" dist="38100" dir="2700000" algn="tl">
                    <a:srgbClr val="000000">
                      <a:alpha val="43137"/>
                    </a:srgbClr>
                  </a:outerShdw>
                </a:effectLst>
              </a:rPr>
              <a:t>Climatology</a:t>
            </a:r>
          </a:p>
        </p:txBody>
      </p:sp>
      <p:cxnSp>
        <p:nvCxnSpPr>
          <p:cNvPr id="14" name="Straight Arrow Connector 13"/>
          <p:cNvCxnSpPr>
            <a:stCxn id="6" idx="3"/>
            <a:endCxn id="17" idx="1"/>
          </p:cNvCxnSpPr>
          <p:nvPr/>
        </p:nvCxnSpPr>
        <p:spPr>
          <a:xfrm>
            <a:off x="5645397" y="2248833"/>
            <a:ext cx="7313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1E78A0BE-AE3C-417E-B3B6-983BB4752A47}"/>
              </a:ext>
            </a:extLst>
          </p:cNvPr>
          <p:cNvCxnSpPr>
            <a:cxnSpLocks/>
            <a:stCxn id="17" idx="2"/>
            <a:endCxn id="9" idx="0"/>
          </p:cNvCxnSpPr>
          <p:nvPr/>
        </p:nvCxnSpPr>
        <p:spPr>
          <a:xfrm rot="5400000">
            <a:off x="5823399" y="2068278"/>
            <a:ext cx="467170" cy="2903737"/>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25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Pre-Provisional Time-Line</a:t>
            </a:r>
          </a:p>
        </p:txBody>
      </p:sp>
      <p:sp>
        <p:nvSpPr>
          <p:cNvPr id="4" name="Text Placeholder 3"/>
          <p:cNvSpPr>
            <a:spLocks noGrp="1"/>
          </p:cNvSpPr>
          <p:nvPr>
            <p:ph type="body" idx="1"/>
          </p:nvPr>
        </p:nvSpPr>
        <p:spPr>
          <a:xfrm>
            <a:off x="457200" y="1280160"/>
            <a:ext cx="8229600" cy="4937760"/>
          </a:xfrm>
        </p:spPr>
        <p:txBody>
          <a:bodyPr/>
          <a:lstStyle/>
          <a:p>
            <a:pPr marL="285750" indent="-285750">
              <a:buFont typeface="Arial" charset="0"/>
              <a:buChar char="•"/>
            </a:pPr>
            <a:r>
              <a:rPr lang="en-US" sz="2400" kern="1200" dirty="0">
                <a:ln w="0"/>
                <a:solidFill>
                  <a:srgbClr val="FFFF00"/>
                </a:solidFill>
                <a:effectLst>
                  <a:outerShdw blurRad="38100" dist="19050" dir="2700000" algn="tl" rotWithShape="0">
                    <a:prstClr val="black">
                      <a:alpha val="40000"/>
                    </a:prstClr>
                  </a:outerShdw>
                </a:effectLst>
              </a:rPr>
              <a:t>25 Jun 2024 </a:t>
            </a:r>
            <a:r>
              <a:rPr lang="en-US" sz="2400" kern="1200" dirty="0">
                <a:ln w="0"/>
                <a:solidFill>
                  <a:prstClr val="white"/>
                </a:solidFill>
                <a:effectLst>
                  <a:outerShdw blurRad="38100" dist="19050" dir="2700000" algn="tl" rotWithShape="0">
                    <a:prstClr val="black">
                      <a:alpha val="40000"/>
                    </a:prstClr>
                  </a:outerShdw>
                </a:effectLst>
              </a:rPr>
              <a:t>GOES-U Launch</a:t>
            </a:r>
          </a:p>
          <a:p>
            <a:pPr marL="285750" indent="-285750">
              <a:buFont typeface="Arial" charset="0"/>
              <a:buChar char="•"/>
            </a:pPr>
            <a:r>
              <a:rPr lang="en-US" sz="2400" dirty="0">
                <a:solidFill>
                  <a:srgbClr val="FFFF00"/>
                </a:solidFill>
              </a:rPr>
              <a:t>7 Jul 2024 </a:t>
            </a:r>
            <a:r>
              <a:rPr lang="en-US" sz="2400" dirty="0">
                <a:solidFill>
                  <a:srgbClr val="FFFFFF"/>
                </a:solidFill>
              </a:rPr>
              <a:t>Renamed GOES-19</a:t>
            </a:r>
            <a:endParaRPr lang="en-US" sz="2400" kern="1200" dirty="0">
              <a:ln w="0"/>
              <a:solidFill>
                <a:prstClr val="white"/>
              </a:solidFill>
              <a:effectLst>
                <a:outerShdw blurRad="38100" dist="19050" dir="2700000" algn="tl" rotWithShape="0">
                  <a:prstClr val="black">
                    <a:alpha val="40000"/>
                  </a:prstClr>
                </a:outerShdw>
              </a:effectLst>
            </a:endParaRPr>
          </a:p>
          <a:p>
            <a:pPr marL="285750" indent="-285750">
              <a:buFont typeface="Arial" charset="0"/>
              <a:buChar char="•"/>
            </a:pPr>
            <a:r>
              <a:rPr lang="en-US" sz="2400" kern="1200" dirty="0">
                <a:ln w="0"/>
                <a:solidFill>
                  <a:srgbClr val="FFFF00"/>
                </a:solidFill>
                <a:effectLst>
                  <a:outerShdw blurRad="38100" dist="19050" dir="2700000" algn="tl" rotWithShape="0">
                    <a:prstClr val="black">
                      <a:alpha val="40000"/>
                    </a:prstClr>
                  </a:outerShdw>
                </a:effectLst>
              </a:rPr>
              <a:t>18 Jul 2024 </a:t>
            </a:r>
            <a:r>
              <a:rPr lang="en-US" sz="2400" kern="1200" dirty="0">
                <a:ln w="0"/>
                <a:solidFill>
                  <a:prstClr val="white"/>
                </a:solidFill>
                <a:effectLst>
                  <a:outerShdw blurRad="38100" dist="19050" dir="2700000" algn="tl" rotWithShape="0">
                    <a:prstClr val="black">
                      <a:alpha val="40000"/>
                    </a:prstClr>
                  </a:outerShdw>
                </a:effectLst>
              </a:rPr>
              <a:t>Reached test position at 89.5° W</a:t>
            </a:r>
          </a:p>
          <a:p>
            <a:pPr marL="285750" indent="-285750">
              <a:buFont typeface="Arial" charset="0"/>
              <a:buChar char="•"/>
            </a:pPr>
            <a:r>
              <a:rPr lang="en-US" sz="2800" b="1" kern="1200" dirty="0">
                <a:ln w="0"/>
                <a:solidFill>
                  <a:srgbClr val="FFFF00"/>
                </a:solidFill>
                <a:effectLst>
                  <a:outerShdw blurRad="38100" dist="19050" dir="2700000" algn="tl" rotWithShape="0">
                    <a:prstClr val="black">
                      <a:alpha val="40000"/>
                    </a:prstClr>
                  </a:outerShdw>
                </a:effectLst>
              </a:rPr>
              <a:t>1 Oct 2024</a:t>
            </a:r>
            <a:r>
              <a:rPr lang="en-US" sz="2800" b="1" kern="1200" dirty="0">
                <a:ln w="0"/>
                <a:solidFill>
                  <a:srgbClr val="99FF66"/>
                </a:solidFill>
                <a:effectLst>
                  <a:outerShdw blurRad="38100" dist="19050" dir="2700000" algn="tl" rotWithShape="0">
                    <a:prstClr val="black">
                      <a:alpha val="40000"/>
                    </a:prstClr>
                  </a:outerShdw>
                </a:effectLst>
              </a:rPr>
              <a:t> </a:t>
            </a:r>
            <a:r>
              <a:rPr lang="en-US" sz="2800" b="1" kern="1200" dirty="0">
                <a:ln w="0"/>
                <a:solidFill>
                  <a:schemeClr val="bg1"/>
                </a:solidFill>
                <a:effectLst>
                  <a:outerShdw blurRad="38100" dist="19050" dir="2700000" algn="tl" rotWithShape="0">
                    <a:prstClr val="black">
                      <a:alpha val="40000"/>
                    </a:prstClr>
                  </a:outerShdw>
                </a:effectLst>
              </a:rPr>
              <a:t>GOES-19 SRB </a:t>
            </a:r>
            <a:r>
              <a:rPr lang="en-US" sz="2800" b="1" kern="1200" dirty="0">
                <a:ln w="0"/>
                <a:solidFill>
                  <a:prstClr val="white"/>
                </a:solidFill>
                <a:effectLst>
                  <a:outerShdw blurRad="38100" dist="19050" dir="2700000" algn="tl" rotWithShape="0">
                    <a:prstClr val="black">
                      <a:alpha val="40000"/>
                    </a:prstClr>
                  </a:outerShdw>
                </a:effectLst>
              </a:rPr>
              <a:t>Beta Maturity</a:t>
            </a:r>
            <a:endParaRPr lang="en-US" sz="2800" kern="1200" dirty="0">
              <a:ln w="0"/>
              <a:solidFill>
                <a:prstClr val="white"/>
              </a:solidFill>
              <a:effectLst>
                <a:outerShdw blurRad="38100" dist="19050" dir="2700000" algn="tl" rotWithShape="0">
                  <a:prstClr val="black">
                    <a:alpha val="40000"/>
                  </a:prstClr>
                </a:outerShdw>
              </a:effectLst>
            </a:endParaRPr>
          </a:p>
          <a:p>
            <a:pPr marL="285750" indent="-285750">
              <a:buFont typeface="Arial" charset="0"/>
              <a:buChar char="•"/>
            </a:pPr>
            <a:r>
              <a:rPr lang="en-US" sz="2400" kern="1200" dirty="0">
                <a:ln w="0"/>
                <a:solidFill>
                  <a:srgbClr val="FFFF00"/>
                </a:solidFill>
                <a:effectLst>
                  <a:outerShdw blurRad="38100" dist="19050" dir="2700000" algn="tl" rotWithShape="0">
                    <a:prstClr val="black">
                      <a:alpha val="40000"/>
                    </a:prstClr>
                  </a:outerShdw>
                </a:effectLst>
              </a:rPr>
              <a:t>20 Dec 2024 </a:t>
            </a:r>
            <a:r>
              <a:rPr lang="en-US" sz="2400" kern="1200" dirty="0">
                <a:ln w="0"/>
                <a:solidFill>
                  <a:schemeClr val="bg1"/>
                </a:solidFill>
                <a:effectLst>
                  <a:outerShdw blurRad="38100" dist="19050" dir="2700000" algn="tl" rotWithShape="0">
                    <a:prstClr val="black">
                      <a:alpha val="40000"/>
                    </a:prstClr>
                  </a:outerShdw>
                </a:effectLst>
              </a:rPr>
              <a:t>L1b data reached Provisional</a:t>
            </a:r>
          </a:p>
          <a:p>
            <a:pPr marL="285750" indent="-285750">
              <a:buFont typeface="Arial" charset="0"/>
              <a:buChar char="•"/>
            </a:pPr>
            <a:r>
              <a:rPr lang="en-US" sz="2400" kern="1200" dirty="0">
                <a:ln w="0"/>
                <a:solidFill>
                  <a:srgbClr val="FFFF00"/>
                </a:solidFill>
                <a:effectLst>
                  <a:outerShdw blurRad="38100" dist="19050" dir="2700000" algn="tl" rotWithShape="0">
                    <a:prstClr val="black">
                      <a:alpha val="40000"/>
                    </a:prstClr>
                  </a:outerShdw>
                </a:effectLst>
              </a:rPr>
              <a:t>29 Jan 2025 </a:t>
            </a:r>
            <a:r>
              <a:rPr lang="en-US" sz="2400" kern="1200" dirty="0">
                <a:ln w="0"/>
                <a:solidFill>
                  <a:schemeClr val="bg1"/>
                </a:solidFill>
                <a:effectLst>
                  <a:outerShdw blurRad="38100" dist="19050" dir="2700000" algn="tl" rotWithShape="0">
                    <a:prstClr val="black">
                      <a:alpha val="40000"/>
                    </a:prstClr>
                  </a:outerShdw>
                </a:effectLst>
              </a:rPr>
              <a:t>Clear-sky mask reached Provisional </a:t>
            </a:r>
          </a:p>
          <a:p>
            <a:pPr marL="285750" indent="-285750">
              <a:buFont typeface="Arial" charset="0"/>
              <a:buChar char="•"/>
            </a:pPr>
            <a:r>
              <a:rPr lang="en-US" sz="2800" b="1" kern="1200" dirty="0">
                <a:ln w="0"/>
                <a:solidFill>
                  <a:srgbClr val="FFFF00"/>
                </a:solidFill>
                <a:effectLst>
                  <a:outerShdw blurRad="38100" dist="19050" dir="2700000" algn="tl" rotWithShape="0">
                    <a:prstClr val="black">
                      <a:alpha val="40000"/>
                    </a:prstClr>
                  </a:outerShdw>
                </a:effectLst>
              </a:rPr>
              <a:t>12 Mar 2025</a:t>
            </a:r>
            <a:r>
              <a:rPr lang="en-US" sz="2800" b="1" kern="1200" dirty="0">
                <a:ln w="0"/>
                <a:solidFill>
                  <a:srgbClr val="99FF66"/>
                </a:solidFill>
                <a:effectLst>
                  <a:outerShdw blurRad="38100" dist="19050" dir="2700000" algn="tl" rotWithShape="0">
                    <a:prstClr val="black">
                      <a:alpha val="40000"/>
                    </a:prstClr>
                  </a:outerShdw>
                </a:effectLst>
              </a:rPr>
              <a:t> </a:t>
            </a:r>
            <a:r>
              <a:rPr lang="en-US" sz="2800" b="1" kern="1200" dirty="0">
                <a:ln w="0"/>
                <a:solidFill>
                  <a:schemeClr val="bg1"/>
                </a:solidFill>
                <a:effectLst>
                  <a:outerShdw blurRad="38100" dist="19050" dir="2700000" algn="tl" rotWithShape="0">
                    <a:prstClr val="black">
                      <a:alpha val="40000"/>
                    </a:prstClr>
                  </a:outerShdw>
                </a:effectLst>
              </a:rPr>
              <a:t>GOES-19 SRB </a:t>
            </a:r>
            <a:r>
              <a:rPr lang="en-US" sz="2800" b="1" kern="1200" dirty="0">
                <a:ln w="0"/>
                <a:solidFill>
                  <a:prstClr val="white"/>
                </a:solidFill>
                <a:effectLst>
                  <a:outerShdw blurRad="38100" dist="19050" dir="2700000" algn="tl" rotWithShape="0">
                    <a:prstClr val="black">
                      <a:alpha val="40000"/>
                    </a:prstClr>
                  </a:outerShdw>
                </a:effectLst>
              </a:rPr>
              <a:t>PS-PVR Provisional</a:t>
            </a:r>
          </a:p>
          <a:p>
            <a:endParaRPr lang="en-US" dirty="0"/>
          </a:p>
        </p:txBody>
      </p:sp>
      <p:sp>
        <p:nvSpPr>
          <p:cNvPr id="3" name="Slide Number Placeholder 2"/>
          <p:cNvSpPr>
            <a:spLocks noGrp="1"/>
          </p:cNvSpPr>
          <p:nvPr>
            <p:ph type="sldNum" idx="12"/>
          </p:nvPr>
        </p:nvSpPr>
        <p:spPr/>
        <p:txBody>
          <a:bodyPr/>
          <a:lstStyle/>
          <a:p>
            <a:fld id="{615ADB79-25D6-47C0-AB51-22A13A0BBB50}" type="slidenum">
              <a:rPr lang="en-US" altLang="en-US" smtClean="0">
                <a:solidFill>
                  <a:prstClr val="white"/>
                </a:solidFill>
              </a:rPr>
              <a:pPr/>
              <a:t>7</a:t>
            </a:fld>
            <a:endParaRPr lang="en-US" altLang="en-US" dirty="0">
              <a:solidFill>
                <a:prstClr val="white"/>
              </a:solidFill>
            </a:endParaRPr>
          </a:p>
        </p:txBody>
      </p:sp>
    </p:spTree>
    <p:extLst>
      <p:ext uri="{BB962C8B-B14F-4D97-AF65-F5344CB8AC3E}">
        <p14:creationId xmlns:p14="http://schemas.microsoft.com/office/powerpoint/2010/main" val="378831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ADR</a:t>
            </a:r>
            <a:r>
              <a:rPr lang="en-US" cap="none" dirty="0"/>
              <a:t>s IN PROGRESS PRIOR TO GOES-19 SRB PROVISIONAL REVIEW</a:t>
            </a:r>
            <a:endParaRPr lang="en-US" dirty="0"/>
          </a:p>
        </p:txBody>
      </p:sp>
      <p:sp>
        <p:nvSpPr>
          <p:cNvPr id="3" name="Text Placeholder 2"/>
          <p:cNvSpPr>
            <a:spLocks noGrp="1"/>
          </p:cNvSpPr>
          <p:nvPr>
            <p:ph type="body" idx="1"/>
          </p:nvPr>
        </p:nvSpPr>
        <p:spPr/>
        <p:txBody>
          <a:bodyPr/>
          <a:lstStyle/>
          <a:p>
            <a:pPr marL="0" indent="0">
              <a:spcBef>
                <a:spcPts val="480"/>
              </a:spcBef>
            </a:pPr>
            <a:r>
              <a:rPr lang="en-US" dirty="0"/>
              <a:t>GOES-19 Shortwave Radiation Budget L2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8</a:t>
            </a:fld>
            <a:endParaRPr lang="en-US" altLang="en-US" dirty="0">
              <a:solidFill>
                <a:prstClr val="white"/>
              </a:solidFill>
            </a:endParaRPr>
          </a:p>
        </p:txBody>
      </p:sp>
    </p:spTree>
    <p:extLst>
      <p:ext uri="{BB962C8B-B14F-4D97-AF65-F5344CB8AC3E}">
        <p14:creationId xmlns:p14="http://schemas.microsoft.com/office/powerpoint/2010/main" val="206492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aphicFrame>
        <p:nvGraphicFramePr>
          <p:cNvPr id="488" name="Shape 488"/>
          <p:cNvGraphicFramePr/>
          <p:nvPr>
            <p:extLst>
              <p:ext uri="{D42A27DB-BD31-4B8C-83A1-F6EECF244321}">
                <p14:modId xmlns:p14="http://schemas.microsoft.com/office/powerpoint/2010/main" val="2422445484"/>
              </p:ext>
            </p:extLst>
          </p:nvPr>
        </p:nvGraphicFramePr>
        <p:xfrm>
          <a:off x="282046" y="1159515"/>
          <a:ext cx="8705384" cy="1712725"/>
        </p:xfrm>
        <a:graphic>
          <a:graphicData uri="http://schemas.openxmlformats.org/drawingml/2006/table">
            <a:tbl>
              <a:tblPr>
                <a:noFill/>
              </a:tblPr>
              <a:tblGrid>
                <a:gridCol w="804807">
                  <a:extLst>
                    <a:ext uri="{9D8B030D-6E8A-4147-A177-3AD203B41FA5}">
                      <a16:colId xmlns:a16="http://schemas.microsoft.com/office/drawing/2014/main" val="20000"/>
                    </a:ext>
                  </a:extLst>
                </a:gridCol>
                <a:gridCol w="3471357">
                  <a:extLst>
                    <a:ext uri="{9D8B030D-6E8A-4147-A177-3AD203B41FA5}">
                      <a16:colId xmlns:a16="http://schemas.microsoft.com/office/drawing/2014/main" val="20001"/>
                    </a:ext>
                  </a:extLst>
                </a:gridCol>
                <a:gridCol w="2218049">
                  <a:extLst>
                    <a:ext uri="{9D8B030D-6E8A-4147-A177-3AD203B41FA5}">
                      <a16:colId xmlns:a16="http://schemas.microsoft.com/office/drawing/2014/main" val="20002"/>
                    </a:ext>
                  </a:extLst>
                </a:gridCol>
                <a:gridCol w="1135849">
                  <a:extLst>
                    <a:ext uri="{9D8B030D-6E8A-4147-A177-3AD203B41FA5}">
                      <a16:colId xmlns:a16="http://schemas.microsoft.com/office/drawing/2014/main" val="20003"/>
                    </a:ext>
                  </a:extLst>
                </a:gridCol>
                <a:gridCol w="1075322">
                  <a:extLst>
                    <a:ext uri="{9D8B030D-6E8A-4147-A177-3AD203B41FA5}">
                      <a16:colId xmlns:a16="http://schemas.microsoft.com/office/drawing/2014/main" val="20004"/>
                    </a:ext>
                  </a:extLst>
                </a:gridCol>
              </a:tblGrid>
              <a:tr h="199497">
                <a:tc>
                  <a:txBody>
                    <a:bodyPr/>
                    <a:lstStyle/>
                    <a:p>
                      <a:pPr marL="0" marR="0" lvl="0" indent="0" algn="ctr" rtl="0">
                        <a:spcBef>
                          <a:spcPts val="0"/>
                        </a:spcBef>
                        <a:buSzPct val="25000"/>
                        <a:buNone/>
                      </a:pPr>
                      <a:r>
                        <a:rPr lang="en-US" sz="1600" b="1" u="none" strike="noStrike" cap="none" dirty="0">
                          <a:solidFill>
                            <a:schemeClr val="lt1"/>
                          </a:solidFill>
                          <a:latin typeface="Calibri" panose="020F0502020204030204" pitchFamily="34" charset="0"/>
                        </a:rPr>
                        <a:t>Title</a:t>
                      </a:r>
                    </a:p>
                  </a:txBody>
                  <a:tcPr marL="5825" marR="5825" marT="5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spcBef>
                          <a:spcPts val="0"/>
                        </a:spcBef>
                        <a:buSzPct val="25000"/>
                        <a:buNone/>
                      </a:pPr>
                      <a:r>
                        <a:rPr lang="en-US" sz="1600" b="1" u="none" strike="noStrike" cap="none" dirty="0">
                          <a:solidFill>
                            <a:schemeClr val="lt1"/>
                          </a:solidFill>
                          <a:latin typeface="Calibri" panose="020F0502020204030204" pitchFamily="34" charset="0"/>
                        </a:rPr>
                        <a:t>Description (date submitted)</a:t>
                      </a:r>
                    </a:p>
                  </a:txBody>
                  <a:tcPr marL="5825" marR="5825" marT="5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spcBef>
                          <a:spcPts val="0"/>
                        </a:spcBef>
                        <a:buSzPct val="25000"/>
                        <a:buNone/>
                      </a:pPr>
                      <a:r>
                        <a:rPr lang="en-US" sz="1600" b="1" u="none" strike="noStrike" cap="none" dirty="0">
                          <a:solidFill>
                            <a:schemeClr val="lt1"/>
                          </a:solidFill>
                          <a:latin typeface="Calibri" panose="020F0502020204030204" pitchFamily="34" charset="0"/>
                        </a:rPr>
                        <a:t>Impact</a:t>
                      </a:r>
                    </a:p>
                  </a:txBody>
                  <a:tcPr marL="5825" marR="5825" marT="5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spcBef>
                          <a:spcPts val="0"/>
                        </a:spcBef>
                        <a:buSzPct val="25000"/>
                        <a:buNone/>
                      </a:pPr>
                      <a:r>
                        <a:rPr lang="en-US" sz="1600" b="1" u="none" strike="noStrike" cap="none" dirty="0">
                          <a:solidFill>
                            <a:schemeClr val="lt1"/>
                          </a:solidFill>
                          <a:latin typeface="Calibri" panose="020F0502020204030204" pitchFamily="34" charset="0"/>
                        </a:rPr>
                        <a:t>Mitigation</a:t>
                      </a:r>
                    </a:p>
                  </a:txBody>
                  <a:tcPr marL="5825" marR="5825" marT="5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spcBef>
                          <a:spcPts val="0"/>
                        </a:spcBef>
                        <a:buSzPct val="25000"/>
                        <a:buNone/>
                      </a:pPr>
                      <a:r>
                        <a:rPr lang="en-US" sz="1600" b="1" u="none" strike="noStrike" cap="none" dirty="0">
                          <a:solidFill>
                            <a:schemeClr val="lt1"/>
                          </a:solidFill>
                          <a:latin typeface="Calibri" panose="020F0502020204030204" pitchFamily="34" charset="0"/>
                        </a:rPr>
                        <a:t>Status</a:t>
                      </a:r>
                    </a:p>
                  </a:txBody>
                  <a:tcPr marL="5825" marR="5825" marT="5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38441">
                <a:tc>
                  <a:txBody>
                    <a:bodyPr/>
                    <a:lstStyle/>
                    <a:p>
                      <a:pPr algn="ctr" fontAlgn="b"/>
                      <a:r>
                        <a:rPr lang="en-US" sz="1200" b="0" i="0" u="none" strike="noStrike" dirty="0">
                          <a:solidFill>
                            <a:srgbClr val="000000"/>
                          </a:solidFill>
                          <a:effectLst/>
                          <a:latin typeface="Calibri" panose="020F0502020204030204" pitchFamily="34" charset="0"/>
                        </a:rPr>
                        <a:t>ADR1489</a:t>
                      </a:r>
                      <a:br>
                        <a:rPr lang="en-US" sz="1200" b="0" i="0" u="none" strike="noStrike" dirty="0">
                          <a:solidFill>
                            <a:srgbClr val="000000"/>
                          </a:solidFill>
                          <a:effectLst/>
                          <a:latin typeface="Calibri" panose="020F0502020204030204" pitchFamily="34" charset="0"/>
                        </a:rPr>
                      </a:b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rtl="0">
                        <a:spcBef>
                          <a:spcPts val="0"/>
                        </a:spcBef>
                        <a:buSzPct val="25000"/>
                        <a:buNone/>
                      </a:pPr>
                      <a:r>
                        <a:rPr lang="en-US" sz="1200" dirty="0" err="1">
                          <a:latin typeface="Calibri" panose="020F0502020204030204" pitchFamily="34" charset="0"/>
                        </a:rPr>
                        <a:t>ClearInstAlb</a:t>
                      </a:r>
                      <a:r>
                        <a:rPr lang="en-US" sz="1200" dirty="0">
                          <a:latin typeface="Calibri" panose="020F0502020204030204" pitchFamily="34" charset="0"/>
                        </a:rPr>
                        <a:t>  (time-series of clear sky instantaneous TOA albedo) is reset when ABI mode change from Mode 6 to Mode 4 or the other way (09/11/24)</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b"/>
                      <a:r>
                        <a:rPr lang="en-US" sz="1200" b="0" i="0" u="none" strike="noStrike" dirty="0">
                          <a:solidFill>
                            <a:srgbClr val="000000"/>
                          </a:solidFill>
                          <a:effectLst/>
                          <a:latin typeface="Calibri" panose="020F0502020204030204" pitchFamily="34" charset="0"/>
                        </a:rPr>
                        <a:t>Missing </a:t>
                      </a:r>
                      <a:r>
                        <a:rPr lang="en-US" sz="1200" b="0" i="0" u="none" strike="noStrike" dirty="0" err="1">
                          <a:solidFill>
                            <a:srgbClr val="000000"/>
                          </a:solidFill>
                          <a:effectLst/>
                          <a:latin typeface="Calibri" panose="020F0502020204030204" pitchFamily="34" charset="0"/>
                        </a:rPr>
                        <a:t>ClearCompAlb</a:t>
                      </a:r>
                      <a:r>
                        <a:rPr lang="en-US" sz="1200" b="0" i="0" u="none" strike="noStrike" dirty="0">
                          <a:solidFill>
                            <a:srgbClr val="000000"/>
                          </a:solidFill>
                          <a:effectLst/>
                          <a:latin typeface="Calibri" panose="020F0502020204030204" pitchFamily="34" charset="0"/>
                        </a:rPr>
                        <a:t> impacts flux retrieval 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dirty="0">
                          <a:solidFill>
                            <a:srgbClr val="000000"/>
                          </a:solidFill>
                          <a:effectLst/>
                          <a:latin typeface="Calibri" panose="020F0502020204030204" pitchFamily="34" charset="0"/>
                        </a:rPr>
                        <a:t>TBD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200" b="0" i="0" u="none" strike="noStrike" baseline="0" dirty="0">
                          <a:solidFill>
                            <a:srgbClr val="000000"/>
                          </a:solidFill>
                          <a:effectLst/>
                          <a:latin typeface="Calibri" panose="020F0502020204030204" pitchFamily="34" charset="0"/>
                        </a:rPr>
                        <a:t>In analysis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09662104"/>
                  </a:ext>
                </a:extLst>
              </a:tr>
              <a:tr h="374326">
                <a:tc>
                  <a:txBody>
                    <a:bodyPr/>
                    <a:lstStyle/>
                    <a:p>
                      <a:pPr algn="ctr" fontAlgn="b"/>
                      <a:r>
                        <a:rPr lang="en-US" sz="1200" b="0" i="0" u="none" strike="noStrike" dirty="0">
                          <a:solidFill>
                            <a:srgbClr val="000000"/>
                          </a:solidFill>
                          <a:effectLst/>
                          <a:latin typeface="Calibri" panose="020F0502020204030204" pitchFamily="34" charset="0"/>
                        </a:rPr>
                        <a:t>ADR1521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a:latin typeface="Calibri" panose="020F0502020204030204" pitchFamily="34" charset="0"/>
                        </a:rPr>
                        <a:t>Flux is retrieved in missing block/stripe in upstream input products or flux retrieval is not attempted when upstream input products have valid retrievals (11/07/24)</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b="0" i="0" u="none" strike="noStrike" dirty="0">
                          <a:solidFill>
                            <a:srgbClr val="000000"/>
                          </a:solidFill>
                          <a:effectLst/>
                          <a:latin typeface="Calibri" panose="020F0502020204030204" pitchFamily="34" charset="0"/>
                        </a:rPr>
                        <a:t>Incorrect retrieval hinders</a:t>
                      </a:r>
                      <a:r>
                        <a:rPr lang="en-US" sz="1200" b="0" i="0" u="none" strike="noStrike" baseline="0" dirty="0">
                          <a:solidFill>
                            <a:srgbClr val="000000"/>
                          </a:solidFill>
                          <a:effectLst/>
                          <a:latin typeface="Calibri" panose="020F0502020204030204" pitchFamily="34" charset="0"/>
                        </a:rPr>
                        <a:t> usage and getting information from it.</a:t>
                      </a:r>
                      <a:endParaRPr lang="en-US" sz="12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b="0" i="0" u="none" strike="noStrike" dirty="0">
                          <a:solidFill>
                            <a:schemeClr val="tx1"/>
                          </a:solidFill>
                          <a:effectLst/>
                          <a:latin typeface="Calibri" panose="020F0502020204030204" pitchFamily="34" charset="0"/>
                        </a:rPr>
                        <a:t>TBD</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1200" dirty="0">
                          <a:latin typeface="Calibri" panose="020F0502020204030204" pitchFamily="34" charset="0"/>
                        </a:rPr>
                        <a:t>In analysis</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0361667"/>
                  </a:ext>
                </a:extLst>
              </a:tr>
            </a:tbl>
          </a:graphicData>
        </a:graphic>
      </p:graphicFrame>
      <p:sp>
        <p:nvSpPr>
          <p:cNvPr id="489" name="Shape 489"/>
          <p:cNvSpPr txBox="1">
            <a:spLocks noGrp="1"/>
          </p:cNvSpPr>
          <p:nvPr>
            <p:ph type="sldNum" idx="12"/>
          </p:nvPr>
        </p:nvSpPr>
        <p:spPr>
          <a:xfrm>
            <a:off x="6553204" y="6356353"/>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pPr marL="0" marR="0" lvl="0" indent="0" algn="r" rtl="0">
                <a:spcBef>
                  <a:spcPts val="0"/>
                </a:spcBef>
                <a:buSzPct val="25000"/>
                <a:buNone/>
              </a:pPr>
              <a:t>9</a:t>
            </a:fld>
            <a:endParaRPr lang="en-US" sz="1200" dirty="0">
              <a:solidFill>
                <a:schemeClr val="lt1"/>
              </a:solidFill>
              <a:latin typeface="Calibri"/>
              <a:ea typeface="Calibri"/>
              <a:cs typeface="Calibri"/>
              <a:sym typeface="Calibri"/>
            </a:endParaRPr>
          </a:p>
        </p:txBody>
      </p:sp>
      <p:sp>
        <p:nvSpPr>
          <p:cNvPr id="6" name="Title 1"/>
          <p:cNvSpPr>
            <a:spLocks noGrp="1"/>
          </p:cNvSpPr>
          <p:nvPr>
            <p:ph type="title"/>
          </p:nvPr>
        </p:nvSpPr>
        <p:spPr>
          <a:xfrm>
            <a:off x="1345224" y="64203"/>
            <a:ext cx="6408821" cy="968626"/>
          </a:xfrm>
        </p:spPr>
        <p:txBody>
          <a:bodyPr/>
          <a:lstStyle/>
          <a:p>
            <a:r>
              <a:rPr lang="en-US" sz="2800" dirty="0"/>
              <a:t>ADRs in Progress</a:t>
            </a:r>
            <a:endParaRPr lang="en-US" sz="2000" dirty="0"/>
          </a:p>
        </p:txBody>
      </p:sp>
      <p:grpSp>
        <p:nvGrpSpPr>
          <p:cNvPr id="11" name="Group 10"/>
          <p:cNvGrpSpPr/>
          <p:nvPr/>
        </p:nvGrpSpPr>
        <p:grpSpPr>
          <a:xfrm>
            <a:off x="2259675" y="3244179"/>
            <a:ext cx="4529271" cy="274320"/>
            <a:chOff x="2284998" y="6394219"/>
            <a:chExt cx="4529271" cy="274320"/>
          </a:xfrm>
        </p:grpSpPr>
        <p:sp>
          <p:nvSpPr>
            <p:cNvPr id="12" name="TextBox 11"/>
            <p:cNvSpPr txBox="1"/>
            <p:nvPr/>
          </p:nvSpPr>
          <p:spPr>
            <a:xfrm>
              <a:off x="2284998" y="6394219"/>
              <a:ext cx="1627339" cy="274320"/>
            </a:xfrm>
            <a:prstGeom prst="rect">
              <a:avLst/>
            </a:prstGeom>
            <a:solidFill>
              <a:srgbClr val="00B050"/>
            </a:solidFill>
          </p:spPr>
          <p:txBody>
            <a:bodyPr wrap="square" rtlCol="0">
              <a:spAutoFit/>
            </a:bodyPr>
            <a:lstStyle/>
            <a:p>
              <a:pPr algn="ctr"/>
              <a:r>
                <a:rPr lang="en-US" sz="1200" dirty="0">
                  <a:solidFill>
                    <a:schemeClr val="bg1"/>
                  </a:solidFill>
                  <a:latin typeface="Calibri" panose="020F0502020204030204" pitchFamily="34" charset="0"/>
                </a:rPr>
                <a:t>Little Impact</a:t>
              </a:r>
            </a:p>
          </p:txBody>
        </p:sp>
        <p:sp>
          <p:nvSpPr>
            <p:cNvPr id="13" name="TextBox 12"/>
            <p:cNvSpPr txBox="1"/>
            <p:nvPr/>
          </p:nvSpPr>
          <p:spPr>
            <a:xfrm>
              <a:off x="3843993" y="6394219"/>
              <a:ext cx="1484125" cy="274320"/>
            </a:xfrm>
            <a:prstGeom prst="rect">
              <a:avLst/>
            </a:prstGeom>
            <a:solidFill>
              <a:srgbClr val="FFFF00"/>
            </a:solidFill>
          </p:spPr>
          <p:txBody>
            <a:bodyPr wrap="square" rtlCol="0">
              <a:spAutoFit/>
            </a:bodyPr>
            <a:lstStyle/>
            <a:p>
              <a:pPr algn="ctr"/>
              <a:r>
                <a:rPr lang="en-US" sz="1200" dirty="0">
                  <a:latin typeface="Calibri" panose="020F0502020204030204" pitchFamily="34" charset="0"/>
                </a:rPr>
                <a:t>Moderate Impact</a:t>
              </a:r>
            </a:p>
          </p:txBody>
        </p:sp>
        <p:sp>
          <p:nvSpPr>
            <p:cNvPr id="14" name="TextBox 13"/>
            <p:cNvSpPr txBox="1"/>
            <p:nvPr/>
          </p:nvSpPr>
          <p:spPr>
            <a:xfrm>
              <a:off x="5334870" y="6394219"/>
              <a:ext cx="1479399" cy="274320"/>
            </a:xfrm>
            <a:prstGeom prst="rect">
              <a:avLst/>
            </a:prstGeom>
            <a:solidFill>
              <a:srgbClr val="FF0000"/>
            </a:solidFill>
          </p:spPr>
          <p:txBody>
            <a:bodyPr wrap="square" rtlCol="0">
              <a:spAutoFit/>
            </a:bodyPr>
            <a:lstStyle/>
            <a:p>
              <a:pPr algn="ctr"/>
              <a:r>
                <a:rPr lang="en-US" sz="1200" dirty="0">
                  <a:solidFill>
                    <a:schemeClr val="bg1"/>
                  </a:solidFill>
                  <a:latin typeface="Calibri" panose="020F0502020204030204" pitchFamily="34" charset="0"/>
                </a:rPr>
                <a:t>Big Impact</a:t>
              </a:r>
            </a:p>
          </p:txBody>
        </p:sp>
      </p:grpSp>
      <p:sp>
        <p:nvSpPr>
          <p:cNvPr id="15" name="TextBox 14"/>
          <p:cNvSpPr txBox="1"/>
          <p:nvPr/>
        </p:nvSpPr>
        <p:spPr>
          <a:xfrm>
            <a:off x="338154" y="4123461"/>
            <a:ext cx="8593168" cy="542643"/>
          </a:xfrm>
          <a:prstGeom prst="rect">
            <a:avLst/>
          </a:prstGeom>
          <a:noFill/>
        </p:spPr>
        <p:txBody>
          <a:bodyPr wrap="square" rtlCol="0">
            <a:normAutofit/>
          </a:bodyPr>
          <a:lstStyle/>
          <a:p>
            <a:pPr marL="285750" indent="-285750">
              <a:spcAft>
                <a:spcPts val="600"/>
              </a:spcAft>
              <a:buClr>
                <a:schemeClr val="bg1"/>
              </a:buClr>
              <a:buFont typeface="Arial" panose="020B0604020202020204" pitchFamily="34" charset="0"/>
              <a:buChar char="•"/>
            </a:pPr>
            <a:r>
              <a:rPr lang="en-US" sz="1500" dirty="0">
                <a:solidFill>
                  <a:schemeClr val="bg1"/>
                </a:solidFill>
              </a:rPr>
              <a:t>ADRs apply to G16, G18 and G19.</a:t>
            </a:r>
          </a:p>
        </p:txBody>
      </p:sp>
    </p:spTree>
    <p:extLst>
      <p:ext uri="{BB962C8B-B14F-4D97-AF65-F5344CB8AC3E}">
        <p14:creationId xmlns:p14="http://schemas.microsoft.com/office/powerpoint/2010/main" val="1123283707"/>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300096</TotalTime>
  <Words>3911</Words>
  <Application>Microsoft Office PowerPoint</Application>
  <PresentationFormat>On-screen Show (4:3)</PresentationFormat>
  <Paragraphs>612</Paragraphs>
  <Slides>45</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Calibri</vt:lpstr>
      <vt:lpstr>Arial</vt:lpstr>
      <vt:lpstr>Times New Roman</vt:lpstr>
      <vt:lpstr>Custom Design</vt:lpstr>
      <vt:lpstr>GOES-19 ABI L2+ SW Radiation Budget (SRB) Provisional PS-PVR</vt:lpstr>
      <vt:lpstr>Outline</vt:lpstr>
      <vt:lpstr>Product Overview: RSR</vt:lpstr>
      <vt:lpstr>Product Overview: DSR</vt:lpstr>
      <vt:lpstr>Product Overview: PAR</vt:lpstr>
      <vt:lpstr>GOES-R DSR/RSR/PAR Product  Precedence Chain</vt:lpstr>
      <vt:lpstr>Pre-Provisional Time-Line</vt:lpstr>
      <vt:lpstr>ADRs IN PROGRESS PRIOR TO GOES-19 SRB PROVISIONAL REVIEW</vt:lpstr>
      <vt:lpstr>ADRs in Progress</vt:lpstr>
      <vt:lpstr>Product Quality Evaluation</vt:lpstr>
      <vt:lpstr>Provisional PLPTs </vt:lpstr>
      <vt:lpstr>Application of PLPT Analysis  Tests to Domains</vt:lpstr>
      <vt:lpstr>GOES-19 Data Used in this Review</vt:lpstr>
      <vt:lpstr>G19/G16 FD DSR Comparison 18 UTC on 10/30/24</vt:lpstr>
      <vt:lpstr>G19/G16 FD RSR Comparison 18 UTC on 10/30/24</vt:lpstr>
      <vt:lpstr>G19/G16 FD PAR Comparison 18 UTC on 10/30/24</vt:lpstr>
      <vt:lpstr>G19 M4 16:35 UTC on 10/30/24</vt:lpstr>
      <vt:lpstr>Summary of PLPT tasks 01 and 04</vt:lpstr>
      <vt:lpstr>Comparison with Reference data</vt:lpstr>
      <vt:lpstr>Definitions of Metrics for Quantitative Comparisons</vt:lpstr>
      <vt:lpstr>Comparison of GOES-19 RSR with CERES RSR</vt:lpstr>
      <vt:lpstr>PLPT Task ABI-FD_RSR06</vt:lpstr>
      <vt:lpstr>PLPT Task ABI-FD_RSR06</vt:lpstr>
      <vt:lpstr>PLPT Task ABI-FD_RSR06</vt:lpstr>
      <vt:lpstr>PLPT Task ABI-FD_RSR06</vt:lpstr>
      <vt:lpstr>PLPT Task ABI-FD_RSR06</vt:lpstr>
      <vt:lpstr>Comparison of GOES-19 DSR with SURFRAD and SOLRAD DSR</vt:lpstr>
      <vt:lpstr>Reference Data for  Quantitative Evaluation of DSR</vt:lpstr>
      <vt:lpstr>PLPT Task ABI-FD_DSR06</vt:lpstr>
      <vt:lpstr>G19 and G16 DSR comparison over the same ground stations</vt:lpstr>
      <vt:lpstr>Comparison of GOES-19 PAR with SURFRAD PAR</vt:lpstr>
      <vt:lpstr>PLPT Task ABI-FD_PAR06</vt:lpstr>
      <vt:lpstr>G19 and G16 PAR comparison over the same ground stations</vt:lpstr>
      <vt:lpstr>Summary of G19 vs. Reference RSR, DSR, and PAR Comparison</vt:lpstr>
      <vt:lpstr>Provisional Maturity Assessment</vt:lpstr>
      <vt:lpstr>Provisional Validation</vt:lpstr>
      <vt:lpstr>Provisional Validation</vt:lpstr>
      <vt:lpstr>Path to full Validation Maturity</vt:lpstr>
      <vt:lpstr>Issues and Status ADRs Potentially Needing Resolution for Full VAL</vt:lpstr>
      <vt:lpstr>Issues and Status Other Actions Needed for Full VAL</vt:lpstr>
      <vt:lpstr>Path to Full Validation - PLPTs</vt:lpstr>
      <vt:lpstr>Path to Full Validation – Risks</vt:lpstr>
      <vt:lpstr>Summary &amp; Recommendations</vt:lpstr>
      <vt:lpstr>Summary</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Wayne M. (GSFC-4160)[NOAA]</dc:creator>
  <cp:lastModifiedBy>istvan.laszlo</cp:lastModifiedBy>
  <cp:revision>1809</cp:revision>
  <dcterms:modified xsi:type="dcterms:W3CDTF">2025-03-11T19:11:07Z</dcterms:modified>
</cp:coreProperties>
</file>